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slide" Target="slides/slide19.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Shape 6"/>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 name="Shape 45"/>
        <p:cNvGrpSpPr/>
        <p:nvPr/>
      </p:nvGrpSpPr>
      <p:grpSpPr>
        <a:xfrm>
          <a:off x="0" y="0"/>
          <a:ext cx="0" cy="0"/>
          <a:chOff x="0" y="0"/>
          <a:chExt cx="0" cy="0"/>
        </a:xfrm>
      </p:grpSpPr>
      <p:sp>
        <p:nvSpPr>
          <p:cNvPr id="46" name="Shape 46"/>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47" name="Shape 4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12" name="Shape 112"/>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18" name="Shape 118"/>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24" name="Shape 124"/>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29" name="Shape 129"/>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30" name="Shape 130"/>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36" name="Shape 136"/>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42" name="Shape 142"/>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48" name="Shape 148"/>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56" name="Shape 156"/>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62" name="Shape 162"/>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Shape 167"/>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68" name="Shape 16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Shape 53"/>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54" name="Shape 5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Shape 59"/>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60" name="Shape 6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Shape 66"/>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67" name="Shape 6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Shape 7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74" name="Shape 74"/>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75" name="Shape 75"/>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83" name="Shape 83"/>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90" name="Shape 90"/>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97" name="Shape 97"/>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05" name="Shape 105"/>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3" name="Shape 23"/>
        <p:cNvGrpSpPr/>
        <p:nvPr/>
      </p:nvGrpSpPr>
      <p:grpSpPr>
        <a:xfrm>
          <a:off x="0" y="0"/>
          <a:ext cx="0" cy="0"/>
          <a:chOff x="0" y="0"/>
          <a:chExt cx="0" cy="0"/>
        </a:xfrm>
      </p:grpSpPr>
      <p:sp>
        <p:nvSpPr>
          <p:cNvPr id="24" name="Shape 24"/>
          <p:cNvSpPr/>
          <p:nvPr/>
        </p:nvSpPr>
        <p:spPr>
          <a:xfrm>
            <a:off x="0" y="0"/>
            <a:ext cx="12192000" cy="152400"/>
          </a:xfrm>
          <a:prstGeom prst="rect">
            <a:avLst/>
          </a:prstGeom>
          <a:solidFill>
            <a:srgbClr val="00B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 name="Shape 25"/>
          <p:cNvSpPr/>
          <p:nvPr/>
        </p:nvSpPr>
        <p:spPr>
          <a:xfrm>
            <a:off x="0" y="6705600"/>
            <a:ext cx="12192000" cy="152400"/>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 name="Shape 26"/>
          <p:cNvSpPr txBox="1"/>
          <p:nvPr/>
        </p:nvSpPr>
        <p:spPr>
          <a:xfrm>
            <a:off x="8474510" y="6654800"/>
            <a:ext cx="1733167" cy="25391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050">
                <a:solidFill>
                  <a:schemeClr val="lt1"/>
                </a:solidFill>
                <a:latin typeface="Calibri"/>
                <a:ea typeface="Calibri"/>
                <a:cs typeface="Calibri"/>
                <a:sym typeface="Calibri"/>
              </a:rPr>
              <a:t>                                ©Sir MVIT</a:t>
            </a:r>
            <a:endParaRPr sz="1050">
              <a:solidFill>
                <a:schemeClr val="lt1"/>
              </a:solidFill>
              <a:latin typeface="Calibri"/>
              <a:ea typeface="Calibri"/>
              <a:cs typeface="Calibri"/>
              <a:sym typeface="Calibri"/>
            </a:endParaRPr>
          </a:p>
        </p:txBody>
      </p:sp>
      <p:sp>
        <p:nvSpPr>
          <p:cNvPr id="27" name="Shape 27"/>
          <p:cNvSpPr/>
          <p:nvPr/>
        </p:nvSpPr>
        <p:spPr>
          <a:xfrm>
            <a:off x="11723077" y="6324600"/>
            <a:ext cx="468923" cy="533400"/>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8" name="Shape 28"/>
          <p:cNvSpPr/>
          <p:nvPr/>
        </p:nvSpPr>
        <p:spPr>
          <a:xfrm>
            <a:off x="11699631" y="6324601"/>
            <a:ext cx="4571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lt1"/>
                </a:solidFill>
                <a:latin typeface="Calibri"/>
                <a:ea typeface="Calibri"/>
                <a:cs typeface="Calibri"/>
                <a:sym typeface="Calibri"/>
              </a:rPr>
              <a:t>‹#›</a:t>
            </a:fld>
            <a:endParaRPr sz="1800">
              <a:solidFill>
                <a:schemeClr val="lt1"/>
              </a:solidFill>
              <a:latin typeface="Calibri"/>
              <a:ea typeface="Calibri"/>
              <a:cs typeface="Calibri"/>
              <a:sym typeface="Calibri"/>
            </a:endParaRPr>
          </a:p>
        </p:txBody>
      </p:sp>
      <p:sp>
        <p:nvSpPr>
          <p:cNvPr id="29" name="Shape 29"/>
          <p:cNvSpPr txBox="1"/>
          <p:nvPr/>
        </p:nvSpPr>
        <p:spPr>
          <a:xfrm>
            <a:off x="101258" y="6654800"/>
            <a:ext cx="2565126" cy="25391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050">
                <a:solidFill>
                  <a:schemeClr val="lt1"/>
                </a:solidFill>
                <a:latin typeface="Calibri"/>
                <a:ea typeface="Calibri"/>
                <a:cs typeface="Calibri"/>
                <a:sym typeface="Calibri"/>
              </a:rPr>
              <a:t>Dept.</a:t>
            </a:r>
            <a:r>
              <a:rPr lang="en-US" sz="1050">
                <a:solidFill>
                  <a:schemeClr val="lt1"/>
                </a:solidFill>
                <a:latin typeface="Calibri"/>
                <a:ea typeface="Calibri"/>
                <a:cs typeface="Calibri"/>
                <a:sym typeface="Calibri"/>
              </a:rPr>
              <a:t> of Computer Science and Engineering</a:t>
            </a:r>
            <a:endParaRPr sz="1050">
              <a:solidFill>
                <a:schemeClr val="lt1"/>
              </a:solidFill>
              <a:latin typeface="Calibri"/>
              <a:ea typeface="Calibri"/>
              <a:cs typeface="Calibri"/>
              <a:sym typeface="Calibri"/>
            </a:endParaRPr>
          </a:p>
        </p:txBody>
      </p:sp>
      <p:sp>
        <p:nvSpPr>
          <p:cNvPr id="30" name="Shape 30"/>
          <p:cNvSpPr txBox="1"/>
          <p:nvPr>
            <p:ph type="ctrTitle"/>
          </p:nvPr>
        </p:nvSpPr>
        <p:spPr>
          <a:xfrm>
            <a:off x="914400" y="2130429"/>
            <a:ext cx="10363200" cy="1470025"/>
          </a:xfrm>
          <a:prstGeom prst="rect">
            <a:avLst/>
          </a:prstGeom>
          <a:noFill/>
          <a:ln>
            <a:noFill/>
          </a:ln>
        </p:spPr>
        <p:txBody>
          <a:bodyPr anchorCtr="0" anchor="t" bIns="45700" lIns="91425" spcFirstLastPara="1" rIns="91425" wrap="square" tIns="45700"/>
          <a:lstStyle>
            <a:lvl1pPr lvl="0"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31" name="Shape 31"/>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lstStyle>
            <a:lvl1pPr lvl="0" marR="0" rtl="0" algn="ctr">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rtl="0" algn="ctr">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rtl="0" algn="ctr">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rtl="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rtl="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rtl="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rtl="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rtl="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rtl="0" algn="ctr">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32" name="Shape 32"/>
          <p:cNvSpPr txBox="1"/>
          <p:nvPr>
            <p:ph idx="10" type="dt"/>
          </p:nvPr>
        </p:nvSpPr>
        <p:spPr>
          <a:xfrm>
            <a:off x="609600" y="6356353"/>
            <a:ext cx="2844800"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3" name="Shape 33"/>
          <p:cNvSpPr txBox="1"/>
          <p:nvPr>
            <p:ph idx="11" type="ftr"/>
          </p:nvPr>
        </p:nvSpPr>
        <p:spPr>
          <a:xfrm>
            <a:off x="4165600" y="6356353"/>
            <a:ext cx="3860800"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4" name="Shape 34"/>
          <p:cNvSpPr txBox="1"/>
          <p:nvPr>
            <p:ph idx="12" type="sldNum"/>
          </p:nvPr>
        </p:nvSpPr>
        <p:spPr>
          <a:xfrm>
            <a:off x="8737600" y="6356353"/>
            <a:ext cx="28448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spcAft>
                <a:spcPts val="0"/>
              </a:spcAft>
              <a:buNone/>
              <a:defRPr sz="1800">
                <a:solidFill>
                  <a:schemeClr val="dk1"/>
                </a:solidFill>
                <a:latin typeface="Calibri"/>
                <a:ea typeface="Calibri"/>
                <a:cs typeface="Calibri"/>
                <a:sym typeface="Calibri"/>
              </a:defRPr>
            </a:lvl1pPr>
            <a:lvl2pPr indent="0" lvl="1" marL="0" marR="0" rtl="0" algn="l">
              <a:spcBef>
                <a:spcPts val="0"/>
              </a:spcBef>
              <a:spcAft>
                <a:spcPts val="0"/>
              </a:spcAft>
              <a:buNone/>
              <a:defRPr sz="1800">
                <a:solidFill>
                  <a:schemeClr val="dk1"/>
                </a:solidFill>
                <a:latin typeface="Calibri"/>
                <a:ea typeface="Calibri"/>
                <a:cs typeface="Calibri"/>
                <a:sym typeface="Calibri"/>
              </a:defRPr>
            </a:lvl2pPr>
            <a:lvl3pPr indent="0" lvl="2" marL="0" marR="0" rtl="0" algn="l">
              <a:spcBef>
                <a:spcPts val="0"/>
              </a:spcBef>
              <a:spcAft>
                <a:spcPts val="0"/>
              </a:spcAft>
              <a:buNone/>
              <a:defRPr sz="1800">
                <a:solidFill>
                  <a:schemeClr val="dk1"/>
                </a:solidFill>
                <a:latin typeface="Calibri"/>
                <a:ea typeface="Calibri"/>
                <a:cs typeface="Calibri"/>
                <a:sym typeface="Calibri"/>
              </a:defRPr>
            </a:lvl3pPr>
            <a:lvl4pPr indent="0" lvl="3" marL="0" marR="0" rtl="0" algn="l">
              <a:spcBef>
                <a:spcPts val="0"/>
              </a:spcBef>
              <a:spcAft>
                <a:spcPts val="0"/>
              </a:spcAft>
              <a:buNone/>
              <a:defRPr sz="1800">
                <a:solidFill>
                  <a:schemeClr val="dk1"/>
                </a:solidFill>
                <a:latin typeface="Calibri"/>
                <a:ea typeface="Calibri"/>
                <a:cs typeface="Calibri"/>
                <a:sym typeface="Calibri"/>
              </a:defRPr>
            </a:lvl4pPr>
            <a:lvl5pPr indent="0" lvl="4" marL="0" marR="0" rtl="0" algn="l">
              <a:spcBef>
                <a:spcPts val="0"/>
              </a:spcBef>
              <a:spcAft>
                <a:spcPts val="0"/>
              </a:spcAft>
              <a:buNone/>
              <a:defRPr sz="1800">
                <a:solidFill>
                  <a:schemeClr val="dk1"/>
                </a:solidFill>
                <a:latin typeface="Calibri"/>
                <a:ea typeface="Calibri"/>
                <a:cs typeface="Calibri"/>
                <a:sym typeface="Calibri"/>
              </a:defRPr>
            </a:lvl5pPr>
            <a:lvl6pPr indent="0" lvl="5" marL="0" marR="0" rtl="0" algn="l">
              <a:spcBef>
                <a:spcPts val="0"/>
              </a:spcBef>
              <a:spcAft>
                <a:spcPts val="0"/>
              </a:spcAft>
              <a:buNone/>
              <a:defRPr sz="1800">
                <a:solidFill>
                  <a:schemeClr val="dk1"/>
                </a:solidFill>
                <a:latin typeface="Calibri"/>
                <a:ea typeface="Calibri"/>
                <a:cs typeface="Calibri"/>
                <a:sym typeface="Calibri"/>
              </a:defRPr>
            </a:lvl6pPr>
            <a:lvl7pPr indent="0" lvl="6" marL="0" marR="0" rtl="0" algn="l">
              <a:spcBef>
                <a:spcPts val="0"/>
              </a:spcBef>
              <a:spcAft>
                <a:spcPts val="0"/>
              </a:spcAft>
              <a:buNone/>
              <a:defRPr sz="1800">
                <a:solidFill>
                  <a:schemeClr val="dk1"/>
                </a:solidFill>
                <a:latin typeface="Calibri"/>
                <a:ea typeface="Calibri"/>
                <a:cs typeface="Calibri"/>
                <a:sym typeface="Calibri"/>
              </a:defRPr>
            </a:lvl7pPr>
            <a:lvl8pPr indent="0" lvl="7" marL="0" marR="0" rtl="0" algn="l">
              <a:spcBef>
                <a:spcPts val="0"/>
              </a:spcBef>
              <a:spcAft>
                <a:spcPts val="0"/>
              </a:spcAft>
              <a:buNone/>
              <a:defRPr sz="1800">
                <a:solidFill>
                  <a:schemeClr val="dk1"/>
                </a:solidFill>
                <a:latin typeface="Calibri"/>
                <a:ea typeface="Calibri"/>
                <a:cs typeface="Calibri"/>
                <a:sym typeface="Calibri"/>
              </a:defRPr>
            </a:lvl8pPr>
            <a:lvl9pPr indent="0" lvl="8" marL="0" marR="0" rtl="0" algn="l">
              <a:spcBef>
                <a:spcPts val="0"/>
              </a:spcBef>
              <a:spcAft>
                <a:spcPts val="0"/>
              </a:spcAft>
              <a:buNone/>
              <a:defRPr sz="1800">
                <a:solidFill>
                  <a:schemeClr val="dk1"/>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35" name="Shape 35"/>
        <p:cNvGrpSpPr/>
        <p:nvPr/>
      </p:nvGrpSpPr>
      <p:grpSpPr>
        <a:xfrm>
          <a:off x="0" y="0"/>
          <a:ext cx="0" cy="0"/>
          <a:chOff x="0" y="0"/>
          <a:chExt cx="0" cy="0"/>
        </a:xfrm>
      </p:grpSpPr>
      <p:sp>
        <p:nvSpPr>
          <p:cNvPr id="36" name="Shape 36"/>
          <p:cNvSpPr/>
          <p:nvPr/>
        </p:nvSpPr>
        <p:spPr>
          <a:xfrm>
            <a:off x="0" y="0"/>
            <a:ext cx="12192000" cy="152400"/>
          </a:xfrm>
          <a:prstGeom prst="rect">
            <a:avLst/>
          </a:prstGeom>
          <a:solidFill>
            <a:srgbClr val="0099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 name="Shape 37"/>
          <p:cNvSpPr/>
          <p:nvPr/>
        </p:nvSpPr>
        <p:spPr>
          <a:xfrm>
            <a:off x="11723077" y="6324600"/>
            <a:ext cx="468923" cy="533400"/>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 name="Shape 38"/>
          <p:cNvSpPr/>
          <p:nvPr/>
        </p:nvSpPr>
        <p:spPr>
          <a:xfrm>
            <a:off x="11699631" y="6324601"/>
            <a:ext cx="4571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lt1"/>
                </a:solidFill>
                <a:latin typeface="Calibri"/>
                <a:ea typeface="Calibri"/>
                <a:cs typeface="Calibri"/>
                <a:sym typeface="Calibri"/>
              </a:rPr>
              <a:t>‹#›</a:t>
            </a:fld>
            <a:endParaRPr sz="1800">
              <a:solidFill>
                <a:schemeClr val="lt1"/>
              </a:solidFill>
              <a:latin typeface="Calibri"/>
              <a:ea typeface="Calibri"/>
              <a:cs typeface="Calibri"/>
              <a:sym typeface="Calibri"/>
            </a:endParaRPr>
          </a:p>
        </p:txBody>
      </p:sp>
      <p:sp>
        <p:nvSpPr>
          <p:cNvPr id="39" name="Shape 39"/>
          <p:cNvSpPr txBox="1"/>
          <p:nvPr>
            <p:ph type="title"/>
          </p:nvPr>
        </p:nvSpPr>
        <p:spPr>
          <a:xfrm>
            <a:off x="609600" y="274638"/>
            <a:ext cx="10972800" cy="1143000"/>
          </a:xfrm>
          <a:prstGeom prst="rect">
            <a:avLst/>
          </a:prstGeom>
          <a:noFill/>
          <a:ln>
            <a:noFill/>
          </a:ln>
        </p:spPr>
        <p:txBody>
          <a:bodyPr anchorCtr="0" anchor="t" bIns="45700" lIns="91425" spcFirstLastPara="1" rIns="91425" wrap="square" tIns="45700"/>
          <a:lstStyle>
            <a:lvl1pPr lvl="0"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40" name="Shape 40"/>
          <p:cNvSpPr txBox="1"/>
          <p:nvPr>
            <p:ph idx="1" type="body"/>
          </p:nvPr>
        </p:nvSpPr>
        <p:spPr>
          <a:xfrm>
            <a:off x="609600" y="1600204"/>
            <a:ext cx="10972800"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41" name="Shape 41"/>
          <p:cNvSpPr txBox="1"/>
          <p:nvPr>
            <p:ph idx="10" type="dt"/>
          </p:nvPr>
        </p:nvSpPr>
        <p:spPr>
          <a:xfrm>
            <a:off x="609600" y="6356353"/>
            <a:ext cx="2844800"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2" name="Shape 42"/>
          <p:cNvSpPr txBox="1"/>
          <p:nvPr>
            <p:ph idx="11" type="ftr"/>
          </p:nvPr>
        </p:nvSpPr>
        <p:spPr>
          <a:xfrm>
            <a:off x="4165600" y="6356353"/>
            <a:ext cx="3860800" cy="365125"/>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3" name="Shape 43"/>
          <p:cNvSpPr txBox="1"/>
          <p:nvPr>
            <p:ph idx="12" type="sldNum"/>
          </p:nvPr>
        </p:nvSpPr>
        <p:spPr>
          <a:xfrm>
            <a:off x="8811846" y="6356353"/>
            <a:ext cx="28448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spcAft>
                <a:spcPts val="0"/>
              </a:spcAft>
              <a:buNone/>
              <a:defRPr sz="1800">
                <a:solidFill>
                  <a:schemeClr val="dk1"/>
                </a:solidFill>
                <a:latin typeface="Calibri"/>
                <a:ea typeface="Calibri"/>
                <a:cs typeface="Calibri"/>
                <a:sym typeface="Calibri"/>
              </a:defRPr>
            </a:lvl1pPr>
            <a:lvl2pPr indent="0" lvl="1" marL="0" marR="0" rtl="0" algn="l">
              <a:spcBef>
                <a:spcPts val="0"/>
              </a:spcBef>
              <a:spcAft>
                <a:spcPts val="0"/>
              </a:spcAft>
              <a:buNone/>
              <a:defRPr sz="1800">
                <a:solidFill>
                  <a:schemeClr val="dk1"/>
                </a:solidFill>
                <a:latin typeface="Calibri"/>
                <a:ea typeface="Calibri"/>
                <a:cs typeface="Calibri"/>
                <a:sym typeface="Calibri"/>
              </a:defRPr>
            </a:lvl2pPr>
            <a:lvl3pPr indent="0" lvl="2" marL="0" marR="0" rtl="0" algn="l">
              <a:spcBef>
                <a:spcPts val="0"/>
              </a:spcBef>
              <a:spcAft>
                <a:spcPts val="0"/>
              </a:spcAft>
              <a:buNone/>
              <a:defRPr sz="1800">
                <a:solidFill>
                  <a:schemeClr val="dk1"/>
                </a:solidFill>
                <a:latin typeface="Calibri"/>
                <a:ea typeface="Calibri"/>
                <a:cs typeface="Calibri"/>
                <a:sym typeface="Calibri"/>
              </a:defRPr>
            </a:lvl3pPr>
            <a:lvl4pPr indent="0" lvl="3" marL="0" marR="0" rtl="0" algn="l">
              <a:spcBef>
                <a:spcPts val="0"/>
              </a:spcBef>
              <a:spcAft>
                <a:spcPts val="0"/>
              </a:spcAft>
              <a:buNone/>
              <a:defRPr sz="1800">
                <a:solidFill>
                  <a:schemeClr val="dk1"/>
                </a:solidFill>
                <a:latin typeface="Calibri"/>
                <a:ea typeface="Calibri"/>
                <a:cs typeface="Calibri"/>
                <a:sym typeface="Calibri"/>
              </a:defRPr>
            </a:lvl4pPr>
            <a:lvl5pPr indent="0" lvl="4" marL="0" marR="0" rtl="0" algn="l">
              <a:spcBef>
                <a:spcPts val="0"/>
              </a:spcBef>
              <a:spcAft>
                <a:spcPts val="0"/>
              </a:spcAft>
              <a:buNone/>
              <a:defRPr sz="1800">
                <a:solidFill>
                  <a:schemeClr val="dk1"/>
                </a:solidFill>
                <a:latin typeface="Calibri"/>
                <a:ea typeface="Calibri"/>
                <a:cs typeface="Calibri"/>
                <a:sym typeface="Calibri"/>
              </a:defRPr>
            </a:lvl5pPr>
            <a:lvl6pPr indent="0" lvl="5" marL="0" marR="0" rtl="0" algn="l">
              <a:spcBef>
                <a:spcPts val="0"/>
              </a:spcBef>
              <a:spcAft>
                <a:spcPts val="0"/>
              </a:spcAft>
              <a:buNone/>
              <a:defRPr sz="1800">
                <a:solidFill>
                  <a:schemeClr val="dk1"/>
                </a:solidFill>
                <a:latin typeface="Calibri"/>
                <a:ea typeface="Calibri"/>
                <a:cs typeface="Calibri"/>
                <a:sym typeface="Calibri"/>
              </a:defRPr>
            </a:lvl6pPr>
            <a:lvl7pPr indent="0" lvl="6" marL="0" marR="0" rtl="0" algn="l">
              <a:spcBef>
                <a:spcPts val="0"/>
              </a:spcBef>
              <a:spcAft>
                <a:spcPts val="0"/>
              </a:spcAft>
              <a:buNone/>
              <a:defRPr sz="1800">
                <a:solidFill>
                  <a:schemeClr val="dk1"/>
                </a:solidFill>
                <a:latin typeface="Calibri"/>
                <a:ea typeface="Calibri"/>
                <a:cs typeface="Calibri"/>
                <a:sym typeface="Calibri"/>
              </a:defRPr>
            </a:lvl7pPr>
            <a:lvl8pPr indent="0" lvl="7" marL="0" marR="0" rtl="0" algn="l">
              <a:spcBef>
                <a:spcPts val="0"/>
              </a:spcBef>
              <a:spcAft>
                <a:spcPts val="0"/>
              </a:spcAft>
              <a:buNone/>
              <a:defRPr sz="1800">
                <a:solidFill>
                  <a:schemeClr val="dk1"/>
                </a:solidFill>
                <a:latin typeface="Calibri"/>
                <a:ea typeface="Calibri"/>
                <a:cs typeface="Calibri"/>
                <a:sym typeface="Calibri"/>
              </a:defRPr>
            </a:lvl8pPr>
            <a:lvl9pPr indent="0" lvl="8" marL="0" marR="0" rtl="0" algn="l">
              <a:spcBef>
                <a:spcPts val="0"/>
              </a:spcBef>
              <a:spcAft>
                <a:spcPts val="0"/>
              </a:spcAft>
              <a:buNone/>
              <a:defRPr sz="1800">
                <a:solidFill>
                  <a:schemeClr val="dk1"/>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4" name="Shape 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p:nvPr/>
        </p:nvSpPr>
        <p:spPr>
          <a:xfrm>
            <a:off x="0" y="0"/>
            <a:ext cx="12192000" cy="152400"/>
          </a:xfrm>
          <a:prstGeom prst="rect">
            <a:avLst/>
          </a:prstGeom>
          <a:solidFill>
            <a:srgbClr val="0099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 name="Shape 11"/>
          <p:cNvSpPr txBox="1"/>
          <p:nvPr/>
        </p:nvSpPr>
        <p:spPr>
          <a:xfrm>
            <a:off x="8434754" y="6654800"/>
            <a:ext cx="3416320" cy="25391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050" u="none" cap="none" strike="noStrike">
                <a:solidFill>
                  <a:schemeClr val="lt1"/>
                </a:solidFill>
                <a:latin typeface="Calibri"/>
                <a:ea typeface="Calibri"/>
                <a:cs typeface="Calibri"/>
                <a:sym typeface="Calibri"/>
              </a:rPr>
              <a:t>                                ©Ramaiah University of Applied Sciences</a:t>
            </a:r>
            <a:endParaRPr/>
          </a:p>
        </p:txBody>
      </p:sp>
      <p:sp>
        <p:nvSpPr>
          <p:cNvPr id="12" name="Shape 12"/>
          <p:cNvSpPr/>
          <p:nvPr/>
        </p:nvSpPr>
        <p:spPr>
          <a:xfrm>
            <a:off x="11723077" y="6324600"/>
            <a:ext cx="468923" cy="533400"/>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 name="Shape 13"/>
          <p:cNvSpPr/>
          <p:nvPr/>
        </p:nvSpPr>
        <p:spPr>
          <a:xfrm>
            <a:off x="11699631" y="6324600"/>
            <a:ext cx="45717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800" u="none" cap="none" strike="noStrike">
                <a:solidFill>
                  <a:schemeClr val="lt1"/>
                </a:solidFill>
                <a:latin typeface="Calibri"/>
                <a:ea typeface="Calibri"/>
                <a:cs typeface="Calibri"/>
                <a:sym typeface="Calibri"/>
              </a:rPr>
              <a:t>‹#›</a:t>
            </a:fld>
            <a:endParaRPr b="0" i="0" sz="1800" u="none" cap="none" strike="noStrike">
              <a:solidFill>
                <a:schemeClr val="lt1"/>
              </a:solidFill>
              <a:latin typeface="Calibri"/>
              <a:ea typeface="Calibri"/>
              <a:cs typeface="Calibri"/>
              <a:sym typeface="Calibri"/>
            </a:endParaRPr>
          </a:p>
        </p:txBody>
      </p:sp>
      <p:sp>
        <p:nvSpPr>
          <p:cNvPr id="14" name="Shape 14"/>
          <p:cNvSpPr txBox="1"/>
          <p:nvPr/>
        </p:nvSpPr>
        <p:spPr>
          <a:xfrm>
            <a:off x="-31262" y="6654800"/>
            <a:ext cx="2377574" cy="25391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050" u="none" cap="none" strike="noStrike">
                <a:solidFill>
                  <a:schemeClr val="lt1"/>
                </a:solidFill>
                <a:latin typeface="Calibri"/>
                <a:ea typeface="Calibri"/>
                <a:cs typeface="Calibri"/>
                <a:sym typeface="Calibri"/>
              </a:rPr>
              <a:t>Faculty of Management  and Commerce</a:t>
            </a:r>
            <a:endParaRPr/>
          </a:p>
        </p:txBody>
      </p:sp>
      <p:sp>
        <p:nvSpPr>
          <p:cNvPr descr="Image result for Sir mvit logo" id="15" name="Shape 15"/>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6" name="Shape 16"/>
          <p:cNvPicPr preferRelativeResize="0"/>
          <p:nvPr/>
        </p:nvPicPr>
        <p:blipFill rotWithShape="1">
          <a:blip r:embed="rId1">
            <a:alphaModFix/>
          </a:blip>
          <a:srcRect b="0" l="0" r="0" t="0"/>
          <a:stretch/>
        </p:blipFill>
        <p:spPr>
          <a:xfrm>
            <a:off x="76062" y="196572"/>
            <a:ext cx="984112" cy="903358"/>
          </a:xfrm>
          <a:prstGeom prst="rect">
            <a:avLst/>
          </a:prstGeom>
          <a:noFill/>
          <a:ln>
            <a:noFill/>
          </a:ln>
        </p:spPr>
      </p:pic>
      <p:sp>
        <p:nvSpPr>
          <p:cNvPr id="17" name="Shape 17"/>
          <p:cNvSpPr txBox="1"/>
          <p:nvPr/>
        </p:nvSpPr>
        <p:spPr>
          <a:xfrm>
            <a:off x="-31262" y="6654800"/>
            <a:ext cx="2565126" cy="25391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050">
                <a:solidFill>
                  <a:schemeClr val="lt1"/>
                </a:solidFill>
                <a:latin typeface="Calibri"/>
                <a:ea typeface="Calibri"/>
                <a:cs typeface="Calibri"/>
                <a:sym typeface="Calibri"/>
              </a:rPr>
              <a:t>Dept.</a:t>
            </a:r>
            <a:r>
              <a:rPr lang="en-US" sz="1050">
                <a:solidFill>
                  <a:schemeClr val="lt1"/>
                </a:solidFill>
                <a:latin typeface="Calibri"/>
                <a:ea typeface="Calibri"/>
                <a:cs typeface="Calibri"/>
                <a:sym typeface="Calibri"/>
              </a:rPr>
              <a:t> of Computer Science and Engineering</a:t>
            </a:r>
            <a:endParaRPr sz="1050">
              <a:solidFill>
                <a:schemeClr val="lt1"/>
              </a:solidFill>
              <a:latin typeface="Calibri"/>
              <a:ea typeface="Calibri"/>
              <a:cs typeface="Calibri"/>
              <a:sym typeface="Calibri"/>
            </a:endParaRPr>
          </a:p>
        </p:txBody>
      </p:sp>
      <p:sp>
        <p:nvSpPr>
          <p:cNvPr id="18" name="Shape 18"/>
          <p:cNvSpPr txBox="1"/>
          <p:nvPr/>
        </p:nvSpPr>
        <p:spPr>
          <a:xfrm>
            <a:off x="-24634" y="6661428"/>
            <a:ext cx="2565126" cy="25391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050">
                <a:solidFill>
                  <a:schemeClr val="lt1"/>
                </a:solidFill>
                <a:latin typeface="Calibri"/>
                <a:ea typeface="Calibri"/>
                <a:cs typeface="Calibri"/>
                <a:sym typeface="Calibri"/>
              </a:rPr>
              <a:t>Dept.</a:t>
            </a:r>
            <a:r>
              <a:rPr lang="en-US" sz="1050">
                <a:solidFill>
                  <a:schemeClr val="lt1"/>
                </a:solidFill>
                <a:latin typeface="Calibri"/>
                <a:ea typeface="Calibri"/>
                <a:cs typeface="Calibri"/>
                <a:sym typeface="Calibri"/>
              </a:rPr>
              <a:t> of Computer Science and Engineering</a:t>
            </a:r>
            <a:endParaRPr sz="1050">
              <a:solidFill>
                <a:schemeClr val="lt1"/>
              </a:solidFill>
              <a:latin typeface="Calibri"/>
              <a:ea typeface="Calibri"/>
              <a:cs typeface="Calibri"/>
              <a:sym typeface="Calibri"/>
            </a:endParaRPr>
          </a:p>
        </p:txBody>
      </p:sp>
      <p:sp>
        <p:nvSpPr>
          <p:cNvPr id="19" name="Shape 19"/>
          <p:cNvSpPr txBox="1"/>
          <p:nvPr/>
        </p:nvSpPr>
        <p:spPr>
          <a:xfrm>
            <a:off x="8434754" y="6654800"/>
            <a:ext cx="1733167" cy="25391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050">
                <a:solidFill>
                  <a:schemeClr val="lt1"/>
                </a:solidFill>
                <a:latin typeface="Calibri"/>
                <a:ea typeface="Calibri"/>
                <a:cs typeface="Calibri"/>
                <a:sym typeface="Calibri"/>
              </a:rPr>
              <a:t>                                ©Sir MVIT</a:t>
            </a:r>
            <a:endParaRPr sz="1050">
              <a:solidFill>
                <a:schemeClr val="lt1"/>
              </a:solidFill>
              <a:latin typeface="Calibri"/>
              <a:ea typeface="Calibri"/>
              <a:cs typeface="Calibri"/>
              <a:sym typeface="Calibri"/>
            </a:endParaRPr>
          </a:p>
        </p:txBody>
      </p:sp>
      <p:sp>
        <p:nvSpPr>
          <p:cNvPr id="20" name="Shape 20"/>
          <p:cNvSpPr/>
          <p:nvPr/>
        </p:nvSpPr>
        <p:spPr>
          <a:xfrm>
            <a:off x="-19878" y="6712222"/>
            <a:ext cx="12192000" cy="152400"/>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 name="Shape 21"/>
          <p:cNvSpPr txBox="1"/>
          <p:nvPr/>
        </p:nvSpPr>
        <p:spPr>
          <a:xfrm>
            <a:off x="8587154" y="6661422"/>
            <a:ext cx="1733167" cy="25391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050">
                <a:solidFill>
                  <a:schemeClr val="lt1"/>
                </a:solidFill>
                <a:latin typeface="Calibri"/>
                <a:ea typeface="Calibri"/>
                <a:cs typeface="Calibri"/>
                <a:sym typeface="Calibri"/>
              </a:rPr>
              <a:t>                                ©Sir MVIT</a:t>
            </a:r>
            <a:endParaRPr sz="1050">
              <a:solidFill>
                <a:schemeClr val="lt1"/>
              </a:solidFill>
              <a:latin typeface="Calibri"/>
              <a:ea typeface="Calibri"/>
              <a:cs typeface="Calibri"/>
              <a:sym typeface="Calibri"/>
            </a:endParaRPr>
          </a:p>
        </p:txBody>
      </p:sp>
      <p:sp>
        <p:nvSpPr>
          <p:cNvPr id="22" name="Shape 22"/>
          <p:cNvSpPr txBox="1"/>
          <p:nvPr/>
        </p:nvSpPr>
        <p:spPr>
          <a:xfrm>
            <a:off x="121138" y="6661422"/>
            <a:ext cx="2565126" cy="25391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050">
                <a:solidFill>
                  <a:schemeClr val="lt1"/>
                </a:solidFill>
                <a:latin typeface="Calibri"/>
                <a:ea typeface="Calibri"/>
                <a:cs typeface="Calibri"/>
                <a:sym typeface="Calibri"/>
              </a:rPr>
              <a:t>Dept.</a:t>
            </a:r>
            <a:r>
              <a:rPr lang="en-US" sz="1050">
                <a:solidFill>
                  <a:schemeClr val="lt1"/>
                </a:solidFill>
                <a:latin typeface="Calibri"/>
                <a:ea typeface="Calibri"/>
                <a:cs typeface="Calibri"/>
                <a:sym typeface="Calibri"/>
              </a:rPr>
              <a:t> of Computer Science and Engineering</a:t>
            </a:r>
            <a:endParaRPr sz="1050">
              <a:solidFill>
                <a:schemeClr val="lt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en.wikipedia.org/" TargetMode="External"/><Relationship Id="rId4" Type="http://schemas.openxmlformats.org/officeDocument/2006/relationships/hyperlink" Target="https://en.wikipedia.org/" TargetMode="External"/><Relationship Id="rId10" Type="http://schemas.openxmlformats.org/officeDocument/2006/relationships/hyperlink" Target="https://en.wikipedia.org/wiki/Web_browsing_history" TargetMode="External"/><Relationship Id="rId9" Type="http://schemas.openxmlformats.org/officeDocument/2006/relationships/hyperlink" Target="https://www.datacamp.com/courses/introduction-to-relational-databases-in-python" TargetMode="External"/><Relationship Id="rId5" Type="http://schemas.openxmlformats.org/officeDocument/2006/relationships/hyperlink" Target="https://en.wikipedia.org/" TargetMode="External"/><Relationship Id="rId6" Type="http://schemas.openxmlformats.org/officeDocument/2006/relationships/hyperlink" Target="https://en.wikipedia.org/wiki/Web_browsing_history" TargetMode="External"/><Relationship Id="rId7" Type="http://schemas.openxmlformats.org/officeDocument/2006/relationships/hyperlink" Target="https://www.marketo.com/lead-generation/" TargetMode="External"/><Relationship Id="rId8" Type="http://schemas.openxmlformats.org/officeDocument/2006/relationships/hyperlink" Target="https://en.wikipedia.org/wiki/Lead_generation"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www.disruptiveadvertising.com/ppc-management-services/paid-search-management/" TargetMode="External"/><Relationship Id="rId4" Type="http://schemas.openxmlformats.org/officeDocument/2006/relationships/hyperlink" Target="http://www.disruptiveadvertising.com/adwords/2000-adwords-audits/" TargetMode="External"/><Relationship Id="rId5" Type="http://schemas.openxmlformats.org/officeDocument/2006/relationships/hyperlink" Target="http://www.disruptiveadvertising.com/adwords/keyword-match-type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 name="Shape 48"/>
        <p:cNvGrpSpPr/>
        <p:nvPr/>
      </p:nvGrpSpPr>
      <p:grpSpPr>
        <a:xfrm>
          <a:off x="0" y="0"/>
          <a:ext cx="0" cy="0"/>
          <a:chOff x="0" y="0"/>
          <a:chExt cx="0" cy="0"/>
        </a:xfrm>
      </p:grpSpPr>
      <p:sp>
        <p:nvSpPr>
          <p:cNvPr id="49" name="Shape 49"/>
          <p:cNvSpPr txBox="1"/>
          <p:nvPr>
            <p:ph type="ctrTitle"/>
          </p:nvPr>
        </p:nvSpPr>
        <p:spPr>
          <a:xfrm>
            <a:off x="1299537" y="526296"/>
            <a:ext cx="9472246" cy="845303"/>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3200" u="none" cap="none" strike="noStrike">
                <a:solidFill>
                  <a:srgbClr val="366092"/>
                </a:solidFill>
                <a:latin typeface="Calibri"/>
                <a:ea typeface="Calibri"/>
                <a:cs typeface="Calibri"/>
                <a:sym typeface="Calibri"/>
              </a:rPr>
              <a:t>Final Year Project Presentation</a:t>
            </a:r>
            <a:br>
              <a:rPr b="1" i="0" lang="en-US" sz="3200" u="none" cap="none" strike="noStrike">
                <a:solidFill>
                  <a:srgbClr val="FF0000"/>
                </a:solidFill>
                <a:latin typeface="Calibri"/>
                <a:ea typeface="Calibri"/>
                <a:cs typeface="Calibri"/>
                <a:sym typeface="Calibri"/>
              </a:rPr>
            </a:br>
            <a:br>
              <a:rPr b="1" i="0" lang="en-US" sz="2800" u="none" cap="none" strike="noStrike">
                <a:solidFill>
                  <a:srgbClr val="002060"/>
                </a:solidFill>
                <a:latin typeface="Calibri"/>
                <a:ea typeface="Calibri"/>
                <a:cs typeface="Calibri"/>
                <a:sym typeface="Calibri"/>
              </a:rPr>
            </a:br>
            <a:endParaRPr b="1" i="0" sz="2400" u="none" cap="none" strike="noStrike">
              <a:solidFill>
                <a:srgbClr val="002060"/>
              </a:solidFill>
              <a:latin typeface="Calibri"/>
              <a:ea typeface="Calibri"/>
              <a:cs typeface="Calibri"/>
              <a:sym typeface="Calibri"/>
            </a:endParaRPr>
          </a:p>
        </p:txBody>
      </p:sp>
      <p:sp>
        <p:nvSpPr>
          <p:cNvPr id="50" name="Shape 50"/>
          <p:cNvSpPr/>
          <p:nvPr/>
        </p:nvSpPr>
        <p:spPr>
          <a:xfrm>
            <a:off x="1219200" y="4419601"/>
            <a:ext cx="9659815" cy="107721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b="1" sz="3200">
              <a:solidFill>
                <a:srgbClr val="002060"/>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3200">
              <a:solidFill>
                <a:srgbClr val="0070C0"/>
              </a:solidFill>
              <a:latin typeface="Times New Roman"/>
              <a:ea typeface="Times New Roman"/>
              <a:cs typeface="Times New Roman"/>
              <a:sym typeface="Times New Roman"/>
            </a:endParaRPr>
          </a:p>
        </p:txBody>
      </p:sp>
      <p:sp>
        <p:nvSpPr>
          <p:cNvPr id="51" name="Shape 51"/>
          <p:cNvSpPr txBox="1"/>
          <p:nvPr/>
        </p:nvSpPr>
        <p:spPr>
          <a:xfrm>
            <a:off x="1042067" y="1210086"/>
            <a:ext cx="9571525" cy="493522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Clr>
                <a:srgbClr val="244061"/>
              </a:buClr>
              <a:buSzPts val="2400"/>
              <a:buFont typeface="Arial"/>
              <a:buNone/>
            </a:pPr>
            <a:r>
              <a:rPr lang="en-US" sz="2400">
                <a:latin typeface="Calibri"/>
                <a:ea typeface="Calibri"/>
                <a:cs typeface="Calibri"/>
                <a:sym typeface="Calibri"/>
              </a:rPr>
              <a:t>LeadNext- A lead generator for enhanced customer accessibility and business reach</a:t>
            </a:r>
            <a:endParaRPr sz="2400">
              <a:latin typeface="Calibri"/>
              <a:ea typeface="Calibri"/>
              <a:cs typeface="Calibri"/>
              <a:sym typeface="Calibri"/>
            </a:endParaRPr>
          </a:p>
          <a:p>
            <a:pPr indent="0" lvl="0" marL="0" marR="0" rtl="0" algn="just">
              <a:spcBef>
                <a:spcPts val="0"/>
              </a:spcBef>
              <a:spcAft>
                <a:spcPts val="0"/>
              </a:spcAft>
              <a:buClr>
                <a:srgbClr val="888888"/>
              </a:buClr>
              <a:buSzPts val="2400"/>
              <a:buFont typeface="Arial"/>
              <a:buNone/>
            </a:pPr>
            <a:r>
              <a:t/>
            </a:r>
            <a:endParaRPr sz="2400">
              <a:solidFill>
                <a:schemeClr val="dk1"/>
              </a:solidFill>
              <a:latin typeface="Calibri"/>
              <a:ea typeface="Calibri"/>
              <a:cs typeface="Calibri"/>
              <a:sym typeface="Calibri"/>
            </a:endParaRPr>
          </a:p>
          <a:p>
            <a:pPr indent="0" lvl="0" marL="0" marR="0" rtl="0" algn="just">
              <a:spcBef>
                <a:spcPts val="0"/>
              </a:spcBef>
              <a:spcAft>
                <a:spcPts val="0"/>
              </a:spcAft>
              <a:buClr>
                <a:schemeClr val="dk1"/>
              </a:buClr>
              <a:buSzPts val="2400"/>
              <a:buFont typeface="Arial"/>
              <a:buNone/>
            </a:pPr>
            <a:r>
              <a:rPr lang="en-US" sz="2400">
                <a:solidFill>
                  <a:schemeClr val="dk1"/>
                </a:solidFill>
                <a:latin typeface="Calibri"/>
                <a:ea typeface="Calibri"/>
                <a:cs typeface="Calibri"/>
                <a:sym typeface="Calibri"/>
              </a:rPr>
              <a:t>Carried out by:</a:t>
            </a:r>
            <a:endParaRPr/>
          </a:p>
          <a:p>
            <a:pPr indent="0" lvl="0" marL="0" marR="0" rtl="0" algn="just">
              <a:spcBef>
                <a:spcPts val="0"/>
              </a:spcBef>
              <a:spcAft>
                <a:spcPts val="0"/>
              </a:spcAft>
              <a:buClr>
                <a:srgbClr val="244061"/>
              </a:buClr>
              <a:buSzPts val="2400"/>
              <a:buFont typeface="Arial"/>
              <a:buNone/>
            </a:pPr>
            <a:r>
              <a:rPr lang="en-US" sz="2400">
                <a:solidFill>
                  <a:srgbClr val="244061"/>
                </a:solidFill>
                <a:latin typeface="Calibri"/>
                <a:ea typeface="Calibri"/>
                <a:cs typeface="Calibri"/>
                <a:sym typeface="Calibri"/>
              </a:rPr>
              <a:t>1MV13CS042</a:t>
            </a:r>
            <a:r>
              <a:rPr lang="en-US" sz="2400">
                <a:solidFill>
                  <a:srgbClr val="244061"/>
                </a:solidFill>
                <a:latin typeface="Calibri"/>
                <a:ea typeface="Calibri"/>
                <a:cs typeface="Calibri"/>
                <a:sym typeface="Calibri"/>
              </a:rPr>
              <a:t> : JOHN RAHUL R</a:t>
            </a:r>
            <a:endParaRPr sz="2400">
              <a:solidFill>
                <a:schemeClr val="dk1"/>
              </a:solidFill>
              <a:latin typeface="Calibri"/>
              <a:ea typeface="Calibri"/>
              <a:cs typeface="Calibri"/>
              <a:sym typeface="Calibri"/>
            </a:endParaRPr>
          </a:p>
          <a:p>
            <a:pPr indent="0" lvl="0" marL="0" marR="0" rtl="0" algn="just">
              <a:spcBef>
                <a:spcPts val="0"/>
              </a:spcBef>
              <a:spcAft>
                <a:spcPts val="0"/>
              </a:spcAft>
              <a:buClr>
                <a:srgbClr val="244061"/>
              </a:buClr>
              <a:buSzPts val="2400"/>
              <a:buFont typeface="Arial"/>
              <a:buNone/>
            </a:pPr>
            <a:r>
              <a:rPr lang="en-US" sz="2400">
                <a:solidFill>
                  <a:srgbClr val="244061"/>
                </a:solidFill>
                <a:latin typeface="Calibri"/>
                <a:ea typeface="Calibri"/>
                <a:cs typeface="Calibri"/>
                <a:sym typeface="Calibri"/>
              </a:rPr>
              <a:t>1MV14CS005</a:t>
            </a:r>
            <a:r>
              <a:rPr lang="en-US" sz="2400">
                <a:solidFill>
                  <a:srgbClr val="244061"/>
                </a:solidFill>
                <a:latin typeface="Calibri"/>
                <a:ea typeface="Calibri"/>
                <a:cs typeface="Calibri"/>
                <a:sym typeface="Calibri"/>
              </a:rPr>
              <a:t> : ABHINAV A NAIR</a:t>
            </a:r>
            <a:endParaRPr sz="2400">
              <a:solidFill>
                <a:schemeClr val="dk1"/>
              </a:solidFill>
              <a:latin typeface="Calibri"/>
              <a:ea typeface="Calibri"/>
              <a:cs typeface="Calibri"/>
              <a:sym typeface="Calibri"/>
            </a:endParaRPr>
          </a:p>
          <a:p>
            <a:pPr indent="0" lvl="0" marL="0" marR="0" rtl="0" algn="just">
              <a:spcBef>
                <a:spcPts val="0"/>
              </a:spcBef>
              <a:spcAft>
                <a:spcPts val="0"/>
              </a:spcAft>
              <a:buClr>
                <a:srgbClr val="244061"/>
              </a:buClr>
              <a:buSzPts val="2400"/>
              <a:buFont typeface="Arial"/>
              <a:buNone/>
            </a:pPr>
            <a:r>
              <a:rPr lang="en-US" sz="2400">
                <a:solidFill>
                  <a:srgbClr val="244061"/>
                </a:solidFill>
                <a:latin typeface="Calibri"/>
                <a:ea typeface="Calibri"/>
                <a:cs typeface="Calibri"/>
                <a:sym typeface="Calibri"/>
              </a:rPr>
              <a:t>1MV14CS010</a:t>
            </a:r>
            <a:r>
              <a:rPr lang="en-US" sz="2400">
                <a:solidFill>
                  <a:srgbClr val="244061"/>
                </a:solidFill>
                <a:latin typeface="Calibri"/>
                <a:ea typeface="Calibri"/>
                <a:cs typeface="Calibri"/>
                <a:sym typeface="Calibri"/>
              </a:rPr>
              <a:t> : AKHIL S MENON</a:t>
            </a:r>
            <a:endParaRPr sz="2400">
              <a:solidFill>
                <a:schemeClr val="dk1"/>
              </a:solidFill>
              <a:latin typeface="Calibri"/>
              <a:ea typeface="Calibri"/>
              <a:cs typeface="Calibri"/>
              <a:sym typeface="Calibri"/>
            </a:endParaRPr>
          </a:p>
          <a:p>
            <a:pPr indent="0" lvl="0" marL="0" marR="0" rtl="0" algn="just">
              <a:spcBef>
                <a:spcPts val="0"/>
              </a:spcBef>
              <a:spcAft>
                <a:spcPts val="0"/>
              </a:spcAft>
              <a:buClr>
                <a:srgbClr val="244061"/>
              </a:buClr>
              <a:buSzPts val="2400"/>
              <a:buFont typeface="Arial"/>
              <a:buNone/>
            </a:pPr>
            <a:r>
              <a:rPr lang="en-US" sz="2400">
                <a:solidFill>
                  <a:srgbClr val="244061"/>
                </a:solidFill>
                <a:latin typeface="Calibri"/>
                <a:ea typeface="Calibri"/>
                <a:cs typeface="Calibri"/>
                <a:sym typeface="Calibri"/>
              </a:rPr>
              <a:t>1MV14CS130</a:t>
            </a:r>
            <a:r>
              <a:rPr lang="en-US" sz="2400">
                <a:solidFill>
                  <a:srgbClr val="244061"/>
                </a:solidFill>
                <a:latin typeface="Calibri"/>
                <a:ea typeface="Calibri"/>
                <a:cs typeface="Calibri"/>
                <a:sym typeface="Calibri"/>
              </a:rPr>
              <a:t> : SHREYAS NARASIMHA</a:t>
            </a:r>
            <a:endParaRPr b="1">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Clr>
                <a:srgbClr val="888888"/>
              </a:buClr>
              <a:buSzPts val="2400"/>
              <a:buFont typeface="Arial"/>
              <a:buNone/>
            </a:pPr>
            <a:r>
              <a:t/>
            </a:r>
            <a:endParaRPr b="1">
              <a:solidFill>
                <a:srgbClr val="0000FF"/>
              </a:solidFill>
              <a:latin typeface="Times New Roman"/>
              <a:ea typeface="Times New Roman"/>
              <a:cs typeface="Times New Roman"/>
              <a:sym typeface="Times New Roman"/>
            </a:endParaRPr>
          </a:p>
          <a:p>
            <a:pPr indent="0" lvl="0" marL="0" marR="0" rtl="0" algn="just">
              <a:spcBef>
                <a:spcPts val="0"/>
              </a:spcBef>
              <a:spcAft>
                <a:spcPts val="0"/>
              </a:spcAft>
              <a:buClr>
                <a:srgbClr val="888888"/>
              </a:buClr>
              <a:buSzPts val="2400"/>
              <a:buFont typeface="Arial"/>
              <a:buNone/>
            </a:pPr>
            <a:r>
              <a:t/>
            </a:r>
            <a:endParaRPr b="1">
              <a:solidFill>
                <a:srgbClr val="0000FF"/>
              </a:solidFill>
              <a:latin typeface="Times New Roman"/>
              <a:ea typeface="Times New Roman"/>
              <a:cs typeface="Times New Roman"/>
              <a:sym typeface="Times New Roman"/>
            </a:endParaRPr>
          </a:p>
          <a:p>
            <a:pPr indent="0" lvl="0" marL="0" marR="0" rtl="0" algn="just">
              <a:spcBef>
                <a:spcPts val="0"/>
              </a:spcBef>
              <a:spcAft>
                <a:spcPts val="0"/>
              </a:spcAft>
              <a:buClr>
                <a:schemeClr val="dk1"/>
              </a:buClr>
              <a:buSzPts val="2400"/>
              <a:buFont typeface="Arial"/>
              <a:buNone/>
            </a:pPr>
            <a:r>
              <a:rPr lang="en-US" sz="2400">
                <a:solidFill>
                  <a:schemeClr val="dk1"/>
                </a:solidFill>
                <a:latin typeface="Calibri"/>
                <a:ea typeface="Calibri"/>
                <a:cs typeface="Calibri"/>
                <a:sym typeface="Calibri"/>
              </a:rPr>
              <a:t>Under the guidance of:</a:t>
            </a:r>
            <a:endParaRPr/>
          </a:p>
          <a:p>
            <a:pPr indent="0" lvl="0" marL="0" marR="0" rtl="0" algn="just">
              <a:spcBef>
                <a:spcPts val="0"/>
              </a:spcBef>
              <a:spcAft>
                <a:spcPts val="0"/>
              </a:spcAft>
              <a:buClr>
                <a:srgbClr val="244061"/>
              </a:buClr>
              <a:buSzPts val="2400"/>
              <a:buFont typeface="Arial"/>
              <a:buNone/>
            </a:pPr>
            <a:r>
              <a:rPr lang="en-US" sz="2400">
                <a:solidFill>
                  <a:srgbClr val="244061"/>
                </a:solidFill>
                <a:latin typeface="Calibri"/>
                <a:ea typeface="Calibri"/>
                <a:cs typeface="Calibri"/>
                <a:sym typeface="Calibri"/>
              </a:rPr>
              <a:t>MRS. K P MAYURI</a:t>
            </a:r>
            <a:endParaRPr/>
          </a:p>
          <a:p>
            <a:pPr indent="0" lvl="0" marL="0" marR="0" rtl="0" algn="just">
              <a:spcBef>
                <a:spcPts val="0"/>
              </a:spcBef>
              <a:spcAft>
                <a:spcPts val="0"/>
              </a:spcAft>
              <a:buClr>
                <a:srgbClr val="244061"/>
              </a:buClr>
              <a:buSzPts val="2400"/>
              <a:buFont typeface="Arial"/>
              <a:buNone/>
            </a:pPr>
            <a:r>
              <a:rPr lang="en-US" sz="2400">
                <a:solidFill>
                  <a:srgbClr val="244061"/>
                </a:solidFill>
                <a:latin typeface="Calibri"/>
                <a:ea typeface="Calibri"/>
                <a:cs typeface="Calibri"/>
                <a:sym typeface="Calibri"/>
              </a:rPr>
              <a:t>ASST. PROFESSOR, DEPARTMENT OF CSE</a:t>
            </a:r>
            <a:endParaRPr sz="2400">
              <a:solidFill>
                <a:srgbClr val="244061"/>
              </a:solidFill>
              <a:latin typeface="Calibri"/>
              <a:ea typeface="Calibri"/>
              <a:cs typeface="Calibri"/>
              <a:sym typeface="Calibri"/>
            </a:endParaRPr>
          </a:p>
          <a:p>
            <a:pPr indent="0" lvl="0" marL="0" marR="0" rtl="0" algn="just">
              <a:spcBef>
                <a:spcPts val="0"/>
              </a:spcBef>
              <a:spcAft>
                <a:spcPts val="0"/>
              </a:spcAft>
              <a:buClr>
                <a:srgbClr val="244061"/>
              </a:buClr>
              <a:buSzPts val="2400"/>
              <a:buFont typeface="Arial"/>
              <a:buNone/>
            </a:pPr>
            <a:r>
              <a:t/>
            </a:r>
            <a:endParaRPr sz="2400">
              <a:solidFill>
                <a:srgbClr val="244061"/>
              </a:solidFill>
              <a:latin typeface="Calibri"/>
              <a:ea typeface="Calibri"/>
              <a:cs typeface="Calibri"/>
              <a:sym typeface="Calibri"/>
            </a:endParaRPr>
          </a:p>
          <a:p>
            <a:pPr indent="0" lvl="0" marL="0" marR="0" rtl="0" algn="just">
              <a:spcBef>
                <a:spcPts val="0"/>
              </a:spcBef>
              <a:spcAft>
                <a:spcPts val="0"/>
              </a:spcAft>
              <a:buClr>
                <a:srgbClr val="888888"/>
              </a:buClr>
              <a:buSzPts val="2800"/>
              <a:buFont typeface="Arial"/>
              <a:buNone/>
            </a:pPr>
            <a:r>
              <a:t/>
            </a:r>
            <a:endParaRPr sz="2800">
              <a:solidFill>
                <a:srgbClr val="244061"/>
              </a:solidFill>
              <a:latin typeface="Calibri"/>
              <a:ea typeface="Calibri"/>
              <a:cs typeface="Calibri"/>
              <a:sym typeface="Calibri"/>
            </a:endParaRPr>
          </a:p>
          <a:p>
            <a:pPr indent="0" lvl="0" marL="0" marR="0" rtl="0" algn="l">
              <a:spcBef>
                <a:spcPts val="560"/>
              </a:spcBef>
              <a:spcAft>
                <a:spcPts val="0"/>
              </a:spcAft>
              <a:buClr>
                <a:schemeClr val="dk1"/>
              </a:buClr>
              <a:buSzPts val="2800"/>
              <a:buFont typeface="Arial"/>
              <a:buNone/>
            </a:pPr>
            <a:r>
              <a:rPr lang="en-US" sz="2800">
                <a:solidFill>
                  <a:schemeClr val="dk1"/>
                </a:solidFill>
                <a:latin typeface="Calibri"/>
                <a:ea typeface="Calibri"/>
                <a:cs typeface="Calibri"/>
                <a:sym typeface="Calibri"/>
              </a:rPr>
              <a:t>	</a:t>
            </a:r>
            <a:endParaRPr/>
          </a:p>
          <a:p>
            <a:pPr indent="0" lvl="0" marL="0" marR="0" rtl="0" algn="l">
              <a:spcBef>
                <a:spcPts val="560"/>
              </a:spcBef>
              <a:spcAft>
                <a:spcPts val="0"/>
              </a:spcAft>
              <a:buClr>
                <a:srgbClr val="888888"/>
              </a:buClr>
              <a:buSzPts val="2800"/>
              <a:buFont typeface="Arial"/>
              <a:buNone/>
            </a:pPr>
            <a:r>
              <a:t/>
            </a:r>
            <a:endParaRPr sz="2800">
              <a:solidFill>
                <a:schemeClr val="dk1"/>
              </a:solidFill>
              <a:latin typeface="Calibri"/>
              <a:ea typeface="Calibri"/>
              <a:cs typeface="Calibri"/>
              <a:sym typeface="Calibri"/>
            </a:endParaRPr>
          </a:p>
          <a:p>
            <a:pPr indent="0" lvl="0" marL="0" marR="0" rtl="0" algn="ctr">
              <a:spcBef>
                <a:spcPts val="560"/>
              </a:spcBef>
              <a:spcAft>
                <a:spcPts val="0"/>
              </a:spcAft>
              <a:buClr>
                <a:srgbClr val="888888"/>
              </a:buClr>
              <a:buSzPts val="2800"/>
              <a:buFont typeface="Arial"/>
              <a:buNone/>
            </a:pPr>
            <a:r>
              <a:rPr lang="en-US" sz="2800">
                <a:solidFill>
                  <a:srgbClr val="888888"/>
                </a:solidFill>
                <a:latin typeface="Calibri"/>
                <a:ea typeface="Calibri"/>
                <a:cs typeface="Calibri"/>
                <a:sym typeface="Calibri"/>
              </a:rPr>
              <a:t>		</a:t>
            </a:r>
            <a:endParaRPr sz="2800">
              <a:solidFill>
                <a:srgbClr val="888888"/>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pic>
        <p:nvPicPr>
          <p:cNvPr id="114" name="Shape 114"/>
          <p:cNvPicPr preferRelativeResize="0"/>
          <p:nvPr/>
        </p:nvPicPr>
        <p:blipFill>
          <a:blip r:embed="rId3">
            <a:alphaModFix/>
          </a:blip>
          <a:stretch>
            <a:fillRect/>
          </a:stretch>
        </p:blipFill>
        <p:spPr>
          <a:xfrm>
            <a:off x="1426375" y="707425"/>
            <a:ext cx="9105974" cy="5122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pic>
        <p:nvPicPr>
          <p:cNvPr id="120" name="Shape 120"/>
          <p:cNvPicPr preferRelativeResize="0"/>
          <p:nvPr/>
        </p:nvPicPr>
        <p:blipFill>
          <a:blip r:embed="rId3">
            <a:alphaModFix/>
          </a:blip>
          <a:stretch>
            <a:fillRect/>
          </a:stretch>
        </p:blipFill>
        <p:spPr>
          <a:xfrm>
            <a:off x="1537313" y="864737"/>
            <a:ext cx="9117374" cy="51285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pic>
        <p:nvPicPr>
          <p:cNvPr id="126" name="Shape 126"/>
          <p:cNvPicPr preferRelativeResize="0"/>
          <p:nvPr/>
        </p:nvPicPr>
        <p:blipFill>
          <a:blip r:embed="rId3">
            <a:alphaModFix/>
          </a:blip>
          <a:stretch>
            <a:fillRect/>
          </a:stretch>
        </p:blipFill>
        <p:spPr>
          <a:xfrm>
            <a:off x="1571550" y="787375"/>
            <a:ext cx="9048902" cy="50899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pic>
        <p:nvPicPr>
          <p:cNvPr id="132" name="Shape 132"/>
          <p:cNvPicPr preferRelativeResize="0"/>
          <p:nvPr/>
        </p:nvPicPr>
        <p:blipFill>
          <a:blip r:embed="rId3">
            <a:alphaModFix/>
          </a:blip>
          <a:stretch>
            <a:fillRect/>
          </a:stretch>
        </p:blipFill>
        <p:spPr>
          <a:xfrm>
            <a:off x="1744625" y="981350"/>
            <a:ext cx="8702750" cy="4895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pic>
        <p:nvPicPr>
          <p:cNvPr id="138" name="Shape 138"/>
          <p:cNvPicPr preferRelativeResize="0"/>
          <p:nvPr/>
        </p:nvPicPr>
        <p:blipFill>
          <a:blip r:embed="rId3">
            <a:alphaModFix/>
          </a:blip>
          <a:stretch>
            <a:fillRect/>
          </a:stretch>
        </p:blipFill>
        <p:spPr>
          <a:xfrm>
            <a:off x="1461562" y="822125"/>
            <a:ext cx="9268877" cy="52137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pic>
        <p:nvPicPr>
          <p:cNvPr id="144" name="Shape 144"/>
          <p:cNvPicPr preferRelativeResize="0"/>
          <p:nvPr/>
        </p:nvPicPr>
        <p:blipFill>
          <a:blip r:embed="rId3">
            <a:alphaModFix/>
          </a:blip>
          <a:stretch>
            <a:fillRect/>
          </a:stretch>
        </p:blipFill>
        <p:spPr>
          <a:xfrm>
            <a:off x="2145275" y="935350"/>
            <a:ext cx="8866325" cy="4987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609600" y="274638"/>
            <a:ext cx="10972800" cy="11430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b="1" lang="en-US" sz="3200">
                <a:solidFill>
                  <a:srgbClr val="366092"/>
                </a:solidFill>
              </a:rPr>
              <a:t>Conclusion</a:t>
            </a:r>
            <a:endParaRPr b="1" sz="3200">
              <a:solidFill>
                <a:srgbClr val="366092"/>
              </a:solidFill>
            </a:endParaRPr>
          </a:p>
        </p:txBody>
      </p:sp>
      <p:sp>
        <p:nvSpPr>
          <p:cNvPr id="151" name="Shape 151"/>
          <p:cNvSpPr txBox="1"/>
          <p:nvPr>
            <p:ph idx="1" type="body"/>
          </p:nvPr>
        </p:nvSpPr>
        <p:spPr>
          <a:xfrm>
            <a:off x="609600" y="1600204"/>
            <a:ext cx="10972800" cy="4526100"/>
          </a:xfrm>
          <a:prstGeom prst="rect">
            <a:avLst/>
          </a:prstGeom>
        </p:spPr>
        <p:txBody>
          <a:bodyPr anchorCtr="0" anchor="t" bIns="45700" lIns="91425" spcFirstLastPara="1" rIns="91425" wrap="square" tIns="45700">
            <a:noAutofit/>
          </a:bodyPr>
          <a:lstStyle/>
          <a:p>
            <a:pPr indent="-304800" lvl="0" marL="457200" rtl="0" algn="just">
              <a:lnSpc>
                <a:spcPct val="144444"/>
              </a:lnSpc>
              <a:spcBef>
                <a:spcPts val="0"/>
              </a:spcBef>
              <a:spcAft>
                <a:spcPts val="0"/>
              </a:spcAft>
              <a:buSzPts val="1200"/>
              <a:buFont typeface="Times New Roman"/>
              <a:buChar char="•"/>
            </a:pPr>
            <a:r>
              <a:rPr lang="en-US" sz="1200">
                <a:highlight>
                  <a:srgbClr val="FFFFFF"/>
                </a:highlight>
                <a:latin typeface="Times New Roman"/>
                <a:ea typeface="Times New Roman"/>
                <a:cs typeface="Times New Roman"/>
                <a:sym typeface="Times New Roman"/>
              </a:rPr>
              <a:t>This product is a complete solution for the two major parties involved in any business transaction. It bridges the gap between supply and demand and attempts to satisfy both the consumers</a:t>
            </a:r>
            <a:r>
              <a:rPr b="1" lang="en-US" sz="1200">
                <a:highlight>
                  <a:srgbClr val="FFFFFF"/>
                </a:highlight>
                <a:latin typeface="Times New Roman"/>
                <a:ea typeface="Times New Roman"/>
                <a:cs typeface="Times New Roman"/>
                <a:sym typeface="Times New Roman"/>
              </a:rPr>
              <a:t> </a:t>
            </a:r>
            <a:r>
              <a:rPr lang="en-US" sz="1200">
                <a:highlight>
                  <a:srgbClr val="FFFFFF"/>
                </a:highlight>
                <a:latin typeface="Times New Roman"/>
                <a:ea typeface="Times New Roman"/>
                <a:cs typeface="Times New Roman"/>
                <a:sym typeface="Times New Roman"/>
              </a:rPr>
              <a:t>who want product suggestions at the click of a button at low prices as well as businesses which want to extend the reach of their products.</a:t>
            </a:r>
            <a:endParaRPr sz="1200">
              <a:highlight>
                <a:srgbClr val="FFFFFF"/>
              </a:highlight>
              <a:latin typeface="Times New Roman"/>
              <a:ea typeface="Times New Roman"/>
              <a:cs typeface="Times New Roman"/>
              <a:sym typeface="Times New Roman"/>
            </a:endParaRPr>
          </a:p>
          <a:p>
            <a:pPr indent="-304800" lvl="0" marL="457200" rtl="0" algn="just">
              <a:lnSpc>
                <a:spcPct val="144444"/>
              </a:lnSpc>
              <a:spcBef>
                <a:spcPts val="0"/>
              </a:spcBef>
              <a:spcAft>
                <a:spcPts val="0"/>
              </a:spcAft>
              <a:buSzPts val="1200"/>
              <a:buFont typeface="Times New Roman"/>
              <a:buChar char="•"/>
            </a:pPr>
            <a:r>
              <a:rPr lang="en-US" sz="1200">
                <a:highlight>
                  <a:srgbClr val="FFFFFF"/>
                </a:highlight>
                <a:latin typeface="Times New Roman"/>
                <a:ea typeface="Times New Roman"/>
                <a:cs typeface="Times New Roman"/>
                <a:sym typeface="Times New Roman"/>
              </a:rPr>
              <a:t>The use of a modular method to generate leads, and isolation of different databases allows modifications to be made easily and essentially makes the product future proof. The product could be customized for different organizations with contracts and would allow for the side by side growth of partner organizations.</a:t>
            </a:r>
            <a:endParaRPr sz="1200">
              <a:highlight>
                <a:srgbClr val="FFFFFF"/>
              </a:highlight>
              <a:latin typeface="Times New Roman"/>
              <a:ea typeface="Times New Roman"/>
              <a:cs typeface="Times New Roman"/>
              <a:sym typeface="Times New Roman"/>
            </a:endParaRPr>
          </a:p>
          <a:p>
            <a:pPr indent="0" lvl="0" marL="0" rtl="0" algn="just">
              <a:lnSpc>
                <a:spcPct val="144444"/>
              </a:lnSpc>
              <a:spcBef>
                <a:spcPts val="0"/>
              </a:spcBef>
              <a:spcAft>
                <a:spcPts val="0"/>
              </a:spcAft>
              <a:buNone/>
            </a:pPr>
            <a:br>
              <a:rPr lang="en-US" sz="1200">
                <a:highlight>
                  <a:srgbClr val="FFFFFF"/>
                </a:highlight>
                <a:latin typeface="Times New Roman"/>
                <a:ea typeface="Times New Roman"/>
                <a:cs typeface="Times New Roman"/>
                <a:sym typeface="Times New Roman"/>
              </a:rPr>
            </a:br>
            <a:br>
              <a:rPr lang="en-US" sz="1200">
                <a:highlight>
                  <a:srgbClr val="FFFFFF"/>
                </a:highlight>
                <a:latin typeface="Times New Roman"/>
                <a:ea typeface="Times New Roman"/>
                <a:cs typeface="Times New Roman"/>
                <a:sym typeface="Times New Roman"/>
              </a:rPr>
            </a:br>
            <a:endParaRPr sz="1200">
              <a:latin typeface="Times New Roman"/>
              <a:ea typeface="Times New Roman"/>
              <a:cs typeface="Times New Roman"/>
              <a:sym typeface="Times New Roman"/>
            </a:endParaRPr>
          </a:p>
        </p:txBody>
      </p:sp>
      <p:pic>
        <p:nvPicPr>
          <p:cNvPr id="152" name="Shape 152"/>
          <p:cNvPicPr preferRelativeResize="0"/>
          <p:nvPr/>
        </p:nvPicPr>
        <p:blipFill>
          <a:blip r:embed="rId3">
            <a:alphaModFix/>
          </a:blip>
          <a:stretch>
            <a:fillRect/>
          </a:stretch>
        </p:blipFill>
        <p:spPr>
          <a:xfrm>
            <a:off x="2573700" y="2871875"/>
            <a:ext cx="7344500" cy="3656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609600" y="274638"/>
            <a:ext cx="10972800" cy="11430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b="1" lang="en-US">
                <a:solidFill>
                  <a:srgbClr val="366092"/>
                </a:solidFill>
              </a:rPr>
              <a:t>Future </a:t>
            </a:r>
            <a:r>
              <a:rPr b="1" lang="en-US">
                <a:solidFill>
                  <a:srgbClr val="366092"/>
                </a:solidFill>
              </a:rPr>
              <a:t>Enhancements</a:t>
            </a:r>
            <a:endParaRPr b="1">
              <a:solidFill>
                <a:srgbClr val="366092"/>
              </a:solidFill>
            </a:endParaRPr>
          </a:p>
        </p:txBody>
      </p:sp>
      <p:sp>
        <p:nvSpPr>
          <p:cNvPr id="159" name="Shape 159"/>
          <p:cNvSpPr txBox="1"/>
          <p:nvPr>
            <p:ph idx="1" type="body"/>
          </p:nvPr>
        </p:nvSpPr>
        <p:spPr>
          <a:xfrm>
            <a:off x="609600" y="1600204"/>
            <a:ext cx="10972800" cy="4526100"/>
          </a:xfrm>
          <a:prstGeom prst="rect">
            <a:avLst/>
          </a:prstGeom>
        </p:spPr>
        <p:txBody>
          <a:bodyPr anchorCtr="0" anchor="t" bIns="45700" lIns="91425" spcFirstLastPara="1" rIns="91425" wrap="square" tIns="45700">
            <a:noAutofit/>
          </a:bodyPr>
          <a:lstStyle/>
          <a:p>
            <a:pPr indent="0" lvl="0" marL="0">
              <a:spcBef>
                <a:spcPts val="640"/>
              </a:spcBef>
              <a:spcAft>
                <a:spcPts val="0"/>
              </a:spcAft>
              <a:buNone/>
            </a:pPr>
            <a:r>
              <a:rPr lang="en-US" sz="2500">
                <a:latin typeface="Times New Roman"/>
                <a:ea typeface="Times New Roman"/>
                <a:cs typeface="Times New Roman"/>
                <a:sym typeface="Times New Roman"/>
              </a:rPr>
              <a:t>● Scalable to the B2B marketplace. </a:t>
            </a:r>
            <a:endParaRPr sz="2500">
              <a:latin typeface="Times New Roman"/>
              <a:ea typeface="Times New Roman"/>
              <a:cs typeface="Times New Roman"/>
              <a:sym typeface="Times New Roman"/>
            </a:endParaRPr>
          </a:p>
          <a:p>
            <a:pPr indent="0" lvl="0" marL="0">
              <a:spcBef>
                <a:spcPts val="640"/>
              </a:spcBef>
              <a:spcAft>
                <a:spcPts val="0"/>
              </a:spcAft>
              <a:buNone/>
            </a:pPr>
            <a:r>
              <a:rPr lang="en-US" sz="2500">
                <a:latin typeface="Times New Roman"/>
                <a:ea typeface="Times New Roman"/>
                <a:cs typeface="Times New Roman"/>
                <a:sym typeface="Times New Roman"/>
              </a:rPr>
              <a:t>● Machine learning &amp; AI would be used for auto-scaling platform performance. </a:t>
            </a:r>
            <a:endParaRPr sz="2500">
              <a:latin typeface="Times New Roman"/>
              <a:ea typeface="Times New Roman"/>
              <a:cs typeface="Times New Roman"/>
              <a:sym typeface="Times New Roman"/>
            </a:endParaRPr>
          </a:p>
          <a:p>
            <a:pPr indent="0" lvl="0" marL="0">
              <a:spcBef>
                <a:spcPts val="640"/>
              </a:spcBef>
              <a:spcAft>
                <a:spcPts val="0"/>
              </a:spcAft>
              <a:buNone/>
            </a:pPr>
            <a:r>
              <a:rPr lang="en-US" sz="2500">
                <a:latin typeface="Times New Roman"/>
                <a:ea typeface="Times New Roman"/>
                <a:cs typeface="Times New Roman"/>
                <a:sym typeface="Times New Roman"/>
              </a:rPr>
              <a:t>● Adding more partner channels. </a:t>
            </a:r>
            <a:endParaRPr sz="2500">
              <a:latin typeface="Times New Roman"/>
              <a:ea typeface="Times New Roman"/>
              <a:cs typeface="Times New Roman"/>
              <a:sym typeface="Times New Roman"/>
            </a:endParaRPr>
          </a:p>
          <a:p>
            <a:pPr indent="0" lvl="0" marL="0">
              <a:spcBef>
                <a:spcPts val="640"/>
              </a:spcBef>
              <a:spcAft>
                <a:spcPts val="0"/>
              </a:spcAft>
              <a:buNone/>
            </a:pPr>
            <a:r>
              <a:rPr lang="en-US" sz="2500">
                <a:latin typeface="Times New Roman"/>
                <a:ea typeface="Times New Roman"/>
                <a:cs typeface="Times New Roman"/>
                <a:sym typeface="Times New Roman"/>
              </a:rPr>
              <a:t>● Vendor rating/ranking &amp; feedback.</a:t>
            </a:r>
            <a:endParaRPr sz="25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Shape 164"/>
          <p:cNvSpPr txBox="1"/>
          <p:nvPr>
            <p:ph type="title"/>
          </p:nvPr>
        </p:nvSpPr>
        <p:spPr>
          <a:xfrm>
            <a:off x="609600" y="288380"/>
            <a:ext cx="10972800" cy="62034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3200" u="none" cap="none" strike="noStrike">
                <a:solidFill>
                  <a:srgbClr val="366092"/>
                </a:solidFill>
                <a:latin typeface="Calibri"/>
                <a:ea typeface="Calibri"/>
                <a:cs typeface="Calibri"/>
                <a:sym typeface="Calibri"/>
              </a:rPr>
              <a:t>References</a:t>
            </a:r>
            <a:endParaRPr/>
          </a:p>
        </p:txBody>
      </p:sp>
      <p:sp>
        <p:nvSpPr>
          <p:cNvPr id="165" name="Shape 165"/>
          <p:cNvSpPr txBox="1"/>
          <p:nvPr>
            <p:ph idx="1" type="body"/>
          </p:nvPr>
        </p:nvSpPr>
        <p:spPr>
          <a:xfrm>
            <a:off x="625650" y="1289450"/>
            <a:ext cx="10876500" cy="5098200"/>
          </a:xfrm>
          <a:prstGeom prst="rect">
            <a:avLst/>
          </a:prstGeom>
          <a:noFill/>
          <a:ln>
            <a:noFill/>
          </a:ln>
        </p:spPr>
        <p:txBody>
          <a:bodyPr anchorCtr="0" anchor="t" bIns="45700" lIns="91425" spcFirstLastPara="1" rIns="91425" wrap="square" tIns="45700">
            <a:noAutofit/>
          </a:bodyPr>
          <a:lstStyle/>
          <a:p>
            <a:pPr indent="-292100" lvl="0" marL="457200" rtl="0" algn="just">
              <a:lnSpc>
                <a:spcPct val="200000"/>
              </a:lnSpc>
              <a:spcBef>
                <a:spcPts val="0"/>
              </a:spcBef>
              <a:spcAft>
                <a:spcPts val="0"/>
              </a:spcAft>
              <a:buSzPts val="1000"/>
              <a:buFont typeface="Noto Sans Symbols"/>
              <a:buChar char="●"/>
            </a:pPr>
            <a:r>
              <a:rPr lang="en-US" sz="1200" u="sng">
                <a:solidFill>
                  <a:srgbClr val="0000FF"/>
                </a:solidFill>
                <a:latin typeface="Times New Roman"/>
                <a:ea typeface="Times New Roman"/>
                <a:cs typeface="Times New Roman"/>
                <a:sym typeface="Times New Roman"/>
              </a:rPr>
              <a:t>http://www.sciencedirect.com  </a:t>
            </a:r>
            <a:endParaRPr sz="1200">
              <a:latin typeface="Times New Roman"/>
              <a:ea typeface="Times New Roman"/>
              <a:cs typeface="Times New Roman"/>
              <a:sym typeface="Times New Roman"/>
            </a:endParaRPr>
          </a:p>
          <a:p>
            <a:pPr indent="-292100" lvl="0" marL="457200" rtl="0" algn="just">
              <a:lnSpc>
                <a:spcPct val="200000"/>
              </a:lnSpc>
              <a:spcBef>
                <a:spcPts val="0"/>
              </a:spcBef>
              <a:spcAft>
                <a:spcPts val="0"/>
              </a:spcAft>
              <a:buSzPts val="1000"/>
              <a:buFont typeface="Noto Sans Symbols"/>
              <a:buChar char="●"/>
            </a:pPr>
            <a:r>
              <a:rPr lang="en-US" sz="1200" u="sng">
                <a:solidFill>
                  <a:srgbClr val="0000FF"/>
                </a:solidFill>
                <a:latin typeface="Times New Roman"/>
                <a:ea typeface="Times New Roman"/>
                <a:cs typeface="Times New Roman"/>
                <a:sym typeface="Times New Roman"/>
              </a:rPr>
              <a:t>http://www.ee.washington.edu/research  </a:t>
            </a:r>
            <a:endParaRPr sz="1200">
              <a:latin typeface="Times New Roman"/>
              <a:ea typeface="Times New Roman"/>
              <a:cs typeface="Times New Roman"/>
              <a:sym typeface="Times New Roman"/>
            </a:endParaRPr>
          </a:p>
          <a:p>
            <a:pPr indent="-292100" lvl="0" marL="457200" rtl="0" algn="just">
              <a:lnSpc>
                <a:spcPct val="200000"/>
              </a:lnSpc>
              <a:spcBef>
                <a:spcPts val="0"/>
              </a:spcBef>
              <a:spcAft>
                <a:spcPts val="0"/>
              </a:spcAft>
              <a:buSzPts val="1000"/>
              <a:buFont typeface="Noto Sans Symbols"/>
              <a:buChar char="●"/>
            </a:pPr>
            <a:r>
              <a:rPr lang="en-US" sz="1200" u="sng">
                <a:solidFill>
                  <a:srgbClr val="0000FF"/>
                </a:solidFill>
                <a:latin typeface="Times New Roman"/>
                <a:ea typeface="Times New Roman"/>
                <a:cs typeface="Times New Roman"/>
                <a:sym typeface="Times New Roman"/>
              </a:rPr>
              <a:t>http://www.slideshare.net  </a:t>
            </a:r>
            <a:endParaRPr sz="1200">
              <a:latin typeface="Times New Roman"/>
              <a:ea typeface="Times New Roman"/>
              <a:cs typeface="Times New Roman"/>
              <a:sym typeface="Times New Roman"/>
            </a:endParaRPr>
          </a:p>
          <a:p>
            <a:pPr indent="-292100" lvl="0" marL="457200" rtl="0" algn="just">
              <a:lnSpc>
                <a:spcPct val="200000"/>
              </a:lnSpc>
              <a:spcBef>
                <a:spcPts val="0"/>
              </a:spcBef>
              <a:spcAft>
                <a:spcPts val="0"/>
              </a:spcAft>
              <a:buSzPts val="1000"/>
              <a:buFont typeface="Noto Sans Symbols"/>
              <a:buChar char="●"/>
            </a:pPr>
            <a:r>
              <a:rPr lang="en-US" sz="1200" u="sng">
                <a:solidFill>
                  <a:srgbClr val="0000FF"/>
                </a:solidFill>
                <a:latin typeface="Times New Roman"/>
                <a:ea typeface="Times New Roman"/>
                <a:cs typeface="Times New Roman"/>
                <a:sym typeface="Times New Roman"/>
              </a:rPr>
              <a:t>http://www.heartlandscience.org </a:t>
            </a:r>
            <a:r>
              <a:rPr lang="en-US"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p>
            <a:pPr indent="-292100" lvl="0" marL="457200" rtl="0" algn="just">
              <a:lnSpc>
                <a:spcPct val="200000"/>
              </a:lnSpc>
              <a:spcBef>
                <a:spcPts val="0"/>
              </a:spcBef>
              <a:spcAft>
                <a:spcPts val="0"/>
              </a:spcAft>
              <a:buSzPts val="1000"/>
              <a:buFont typeface="Noto Sans Symbols"/>
              <a:buChar char="●"/>
            </a:pPr>
            <a:r>
              <a:rPr lang="en-US" sz="1200">
                <a:latin typeface="Times New Roman"/>
                <a:ea typeface="Times New Roman"/>
                <a:cs typeface="Times New Roman"/>
                <a:sym typeface="Times New Roman"/>
              </a:rPr>
              <a:t>Wiley online library</a:t>
            </a:r>
            <a:endParaRPr sz="1200">
              <a:latin typeface="Times New Roman"/>
              <a:ea typeface="Times New Roman"/>
              <a:cs typeface="Times New Roman"/>
              <a:sym typeface="Times New Roman"/>
            </a:endParaRPr>
          </a:p>
          <a:p>
            <a:pPr indent="-292100" lvl="0" marL="457200" rtl="0">
              <a:lnSpc>
                <a:spcPct val="200000"/>
              </a:lnSpc>
              <a:spcBef>
                <a:spcPts val="0"/>
              </a:spcBef>
              <a:spcAft>
                <a:spcPts val="0"/>
              </a:spcAft>
              <a:buSzPts val="1000"/>
              <a:buFont typeface="Noto Sans Symbols"/>
              <a:buChar char="●"/>
            </a:pPr>
            <a:r>
              <a:rPr lang="en-US" sz="1200">
                <a:highlight>
                  <a:srgbClr val="FFFFFF"/>
                </a:highlight>
                <a:latin typeface="Times New Roman"/>
                <a:ea typeface="Times New Roman"/>
                <a:cs typeface="Times New Roman"/>
                <a:sym typeface="Times New Roman"/>
              </a:rPr>
              <a:t>Wikipedia, the free encyclopedia - </a:t>
            </a:r>
            <a:r>
              <a:rPr lang="en-US" sz="1200" u="sng">
                <a:solidFill>
                  <a:srgbClr val="1155CC"/>
                </a:solidFill>
                <a:highlight>
                  <a:srgbClr val="FFFFFF"/>
                </a:highlight>
                <a:latin typeface="Times New Roman"/>
                <a:ea typeface="Times New Roman"/>
                <a:cs typeface="Times New Roman"/>
                <a:sym typeface="Times New Roman"/>
                <a:hlinkClick r:id="rId3"/>
              </a:rPr>
              <a:t>https://en.</a:t>
            </a:r>
            <a:r>
              <a:rPr b="1" lang="en-US" sz="1200" u="sng">
                <a:solidFill>
                  <a:srgbClr val="1155CC"/>
                </a:solidFill>
                <a:highlight>
                  <a:srgbClr val="FFFFFF"/>
                </a:highlight>
                <a:latin typeface="Times New Roman"/>
                <a:ea typeface="Times New Roman"/>
                <a:cs typeface="Times New Roman"/>
                <a:sym typeface="Times New Roman"/>
                <a:hlinkClick r:id="rId4"/>
              </a:rPr>
              <a:t>wikipedia</a:t>
            </a:r>
            <a:r>
              <a:rPr lang="en-US" sz="1200" u="sng">
                <a:solidFill>
                  <a:srgbClr val="1155CC"/>
                </a:solidFill>
                <a:highlight>
                  <a:srgbClr val="FFFFFF"/>
                </a:highlight>
                <a:latin typeface="Times New Roman"/>
                <a:ea typeface="Times New Roman"/>
                <a:cs typeface="Times New Roman"/>
                <a:sym typeface="Times New Roman"/>
                <a:hlinkClick r:id="rId5"/>
              </a:rPr>
              <a:t>.org/</a:t>
            </a:r>
            <a:endParaRPr sz="1200">
              <a:latin typeface="Times New Roman"/>
              <a:ea typeface="Times New Roman"/>
              <a:cs typeface="Times New Roman"/>
              <a:sym typeface="Times New Roman"/>
            </a:endParaRPr>
          </a:p>
          <a:p>
            <a:pPr indent="-292100" lvl="0" marL="457200" rtl="0">
              <a:lnSpc>
                <a:spcPct val="200000"/>
              </a:lnSpc>
              <a:spcBef>
                <a:spcPts val="0"/>
              </a:spcBef>
              <a:spcAft>
                <a:spcPts val="0"/>
              </a:spcAft>
              <a:buSzPts val="1000"/>
              <a:buFont typeface="Noto Sans Symbols"/>
              <a:buChar char="●"/>
            </a:pPr>
            <a:r>
              <a:rPr lang="en-US" sz="1200" u="sng">
                <a:solidFill>
                  <a:srgbClr val="1155CC"/>
                </a:solidFill>
                <a:latin typeface="Times New Roman"/>
                <a:ea typeface="Times New Roman"/>
                <a:cs typeface="Times New Roman"/>
                <a:sym typeface="Times New Roman"/>
                <a:hlinkClick r:id="rId6"/>
              </a:rPr>
              <a:t>https://en.wikipedia.org/wiki/Web_browsing_history</a:t>
            </a:r>
            <a:endParaRPr sz="1200">
              <a:latin typeface="Times New Roman"/>
              <a:ea typeface="Times New Roman"/>
              <a:cs typeface="Times New Roman"/>
              <a:sym typeface="Times New Roman"/>
            </a:endParaRPr>
          </a:p>
          <a:p>
            <a:pPr indent="-304800" lvl="0" marL="457200" rtl="0">
              <a:lnSpc>
                <a:spcPct val="200000"/>
              </a:lnSpc>
              <a:spcBef>
                <a:spcPts val="0"/>
              </a:spcBef>
              <a:spcAft>
                <a:spcPts val="0"/>
              </a:spcAft>
              <a:buSzPts val="1200"/>
              <a:buFont typeface="Times New Roman"/>
              <a:buChar char="●"/>
            </a:pPr>
            <a:r>
              <a:rPr lang="en-US" sz="1200" u="sng">
                <a:solidFill>
                  <a:srgbClr val="1155CC"/>
                </a:solidFill>
                <a:latin typeface="Times New Roman"/>
                <a:ea typeface="Times New Roman"/>
                <a:cs typeface="Times New Roman"/>
                <a:sym typeface="Times New Roman"/>
                <a:hlinkClick r:id="rId7"/>
              </a:rPr>
              <a:t>https://www.marketo.com/lead-generation/</a:t>
            </a:r>
            <a:endParaRPr sz="1200">
              <a:latin typeface="Times New Roman"/>
              <a:ea typeface="Times New Roman"/>
              <a:cs typeface="Times New Roman"/>
              <a:sym typeface="Times New Roman"/>
            </a:endParaRPr>
          </a:p>
          <a:p>
            <a:pPr indent="-304800" lvl="0" marL="457200" rtl="0">
              <a:lnSpc>
                <a:spcPct val="200000"/>
              </a:lnSpc>
              <a:spcBef>
                <a:spcPts val="0"/>
              </a:spcBef>
              <a:spcAft>
                <a:spcPts val="0"/>
              </a:spcAft>
              <a:buSzPts val="1200"/>
              <a:buFont typeface="Times New Roman"/>
              <a:buChar char="●"/>
            </a:pPr>
            <a:r>
              <a:rPr lang="en-US" sz="1200" u="sng">
                <a:solidFill>
                  <a:srgbClr val="1155CC"/>
                </a:solidFill>
                <a:latin typeface="Times New Roman"/>
                <a:ea typeface="Times New Roman"/>
                <a:cs typeface="Times New Roman"/>
                <a:sym typeface="Times New Roman"/>
                <a:hlinkClick r:id="rId8"/>
              </a:rPr>
              <a:t>https://en.wikipedia.org/wiki/Lead_generation</a:t>
            </a:r>
            <a:endParaRPr sz="1200">
              <a:latin typeface="Times New Roman"/>
              <a:ea typeface="Times New Roman"/>
              <a:cs typeface="Times New Roman"/>
              <a:sym typeface="Times New Roman"/>
            </a:endParaRPr>
          </a:p>
          <a:p>
            <a:pPr indent="-304800" lvl="0" marL="457200" rtl="0">
              <a:lnSpc>
                <a:spcPct val="200000"/>
              </a:lnSpc>
              <a:spcBef>
                <a:spcPts val="0"/>
              </a:spcBef>
              <a:spcAft>
                <a:spcPts val="0"/>
              </a:spcAft>
              <a:buSzPts val="1200"/>
              <a:buFont typeface="Times New Roman"/>
              <a:buChar char="●"/>
            </a:pPr>
            <a:r>
              <a:rPr lang="en-US" sz="1200" u="sng">
                <a:solidFill>
                  <a:srgbClr val="1155CC"/>
                </a:solidFill>
                <a:latin typeface="Times New Roman"/>
                <a:ea typeface="Times New Roman"/>
                <a:cs typeface="Times New Roman"/>
                <a:sym typeface="Times New Roman"/>
                <a:hlinkClick r:id="rId9"/>
              </a:rPr>
              <a:t>https://www.datacamp.com/courses/introduction-to-relational-databases-in-python</a:t>
            </a:r>
            <a:endParaRPr sz="1200">
              <a:latin typeface="Times New Roman"/>
              <a:ea typeface="Times New Roman"/>
              <a:cs typeface="Times New Roman"/>
              <a:sym typeface="Times New Roman"/>
            </a:endParaRPr>
          </a:p>
          <a:p>
            <a:pPr indent="-304800" lvl="0" marL="457200" rtl="0">
              <a:lnSpc>
                <a:spcPct val="200000"/>
              </a:lnSpc>
              <a:spcBef>
                <a:spcPts val="0"/>
              </a:spcBef>
              <a:spcAft>
                <a:spcPts val="0"/>
              </a:spcAft>
              <a:buSzPts val="1200"/>
              <a:buFont typeface="Times New Roman"/>
              <a:buChar char="●"/>
            </a:pPr>
            <a:r>
              <a:rPr lang="en-US" sz="1200" u="sng">
                <a:solidFill>
                  <a:srgbClr val="1155CC"/>
                </a:solidFill>
                <a:latin typeface="Times New Roman"/>
                <a:ea typeface="Times New Roman"/>
                <a:cs typeface="Times New Roman"/>
                <a:sym typeface="Times New Roman"/>
                <a:hlinkClick r:id="rId10"/>
              </a:rPr>
              <a:t>https://en.wikipedia.org/wiki/Web_browsing_history</a:t>
            </a:r>
            <a:endParaRPr sz="1200">
              <a:latin typeface="Times New Roman"/>
              <a:ea typeface="Times New Roman"/>
              <a:cs typeface="Times New Roman"/>
              <a:sym typeface="Times New Roman"/>
            </a:endParaRPr>
          </a:p>
          <a:p>
            <a:pPr indent="-304800" lvl="0" marL="457200" rtl="0">
              <a:lnSpc>
                <a:spcPct val="20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https://ieeexplore.ieee.org/document/4053280/</a:t>
            </a:r>
            <a:endParaRPr sz="1200">
              <a:latin typeface="Times New Roman"/>
              <a:ea typeface="Times New Roman"/>
              <a:cs typeface="Times New Roman"/>
              <a:sym typeface="Times New Roman"/>
            </a:endParaRPr>
          </a:p>
          <a:p>
            <a:pPr indent="-209550" lvl="0" marL="342900" marR="0" rtl="0" algn="just">
              <a:lnSpc>
                <a:spcPct val="150000"/>
              </a:lnSpc>
              <a:spcBef>
                <a:spcPts val="0"/>
              </a:spcBef>
              <a:spcAft>
                <a:spcPts val="0"/>
              </a:spcAft>
              <a:buClr>
                <a:schemeClr val="dk1"/>
              </a:buClr>
              <a:buSzPts val="2100"/>
              <a:buFont typeface="Arial"/>
              <a:buNone/>
            </a:pPr>
            <a:r>
              <a:t/>
            </a:r>
            <a:endParaRPr sz="2100"/>
          </a:p>
          <a:p>
            <a:pPr indent="0" lvl="0" marL="0" marR="0" rtl="0" algn="just">
              <a:lnSpc>
                <a:spcPct val="150000"/>
              </a:lnSpc>
              <a:spcBef>
                <a:spcPts val="420"/>
              </a:spcBef>
              <a:spcAft>
                <a:spcPts val="0"/>
              </a:spcAft>
              <a:buClr>
                <a:schemeClr val="dk1"/>
              </a:buClr>
              <a:buSzPts val="2100"/>
              <a:buFont typeface="Arial"/>
              <a:buNone/>
            </a:pPr>
            <a:r>
              <a:t/>
            </a:r>
            <a:endParaRPr b="0" i="0" sz="2100" u="none" cap="none" strike="noStrike">
              <a:solidFill>
                <a:schemeClr val="dk1"/>
              </a:solidFill>
              <a:latin typeface="Calibri"/>
              <a:ea typeface="Calibri"/>
              <a:cs typeface="Calibri"/>
              <a:sym typeface="Calibri"/>
            </a:endParaRPr>
          </a:p>
          <a:p>
            <a:pPr indent="-209550" lvl="0" marL="342900" marR="0" rtl="0" algn="just">
              <a:lnSpc>
                <a:spcPct val="150000"/>
              </a:lnSpc>
              <a:spcBef>
                <a:spcPts val="420"/>
              </a:spcBef>
              <a:spcAft>
                <a:spcPts val="0"/>
              </a:spcAft>
              <a:buClr>
                <a:schemeClr val="dk1"/>
              </a:buClr>
              <a:buSzPts val="2100"/>
              <a:buFont typeface="Arial"/>
              <a:buNone/>
            </a:pPr>
            <a:r>
              <a:t/>
            </a:r>
            <a:endParaRPr b="0" i="0" sz="2100" u="none" cap="none" strike="noStrike">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Shape 170"/>
          <p:cNvSpPr txBox="1"/>
          <p:nvPr>
            <p:ph type="ctrTitle"/>
          </p:nvPr>
        </p:nvSpPr>
        <p:spPr>
          <a:xfrm>
            <a:off x="860612" y="2754810"/>
            <a:ext cx="10363200" cy="147002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3200" u="none" cap="none" strike="noStrike">
                <a:solidFill>
                  <a:srgbClr val="366092"/>
                </a:solidFill>
                <a:latin typeface="Calibri"/>
                <a:ea typeface="Calibri"/>
                <a:cs typeface="Calibri"/>
                <a:sym typeface="Calibri"/>
              </a:rPr>
              <a:t>Thank You</a:t>
            </a:r>
            <a:endParaRPr b="1" i="0" sz="3200" u="none" cap="none" strike="noStrike">
              <a:solidFill>
                <a:srgbClr val="366092"/>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Shape 56"/>
          <p:cNvSpPr txBox="1"/>
          <p:nvPr>
            <p:ph type="title"/>
          </p:nvPr>
        </p:nvSpPr>
        <p:spPr>
          <a:xfrm>
            <a:off x="609600" y="281192"/>
            <a:ext cx="10972800" cy="63408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3200" u="none" cap="none" strike="noStrike">
                <a:solidFill>
                  <a:srgbClr val="366092"/>
                </a:solidFill>
                <a:latin typeface="Calibri"/>
                <a:ea typeface="Calibri"/>
                <a:cs typeface="Calibri"/>
                <a:sym typeface="Calibri"/>
              </a:rPr>
              <a:t>Outline</a:t>
            </a:r>
            <a:endParaRPr b="1" i="0" sz="3200" u="none" cap="none" strike="noStrike">
              <a:solidFill>
                <a:srgbClr val="366092"/>
              </a:solidFill>
              <a:latin typeface="Calibri"/>
              <a:ea typeface="Calibri"/>
              <a:cs typeface="Calibri"/>
              <a:sym typeface="Calibri"/>
            </a:endParaRPr>
          </a:p>
        </p:txBody>
      </p:sp>
      <p:sp>
        <p:nvSpPr>
          <p:cNvPr id="57" name="Shape 57"/>
          <p:cNvSpPr txBox="1"/>
          <p:nvPr>
            <p:ph idx="1" type="body"/>
          </p:nvPr>
        </p:nvSpPr>
        <p:spPr>
          <a:xfrm>
            <a:off x="950259" y="1042589"/>
            <a:ext cx="10972800" cy="5447700"/>
          </a:xfrm>
          <a:prstGeom prst="rect">
            <a:avLst/>
          </a:prstGeom>
          <a:noFill/>
          <a:ln>
            <a:noFill/>
          </a:ln>
        </p:spPr>
        <p:txBody>
          <a:bodyPr anchorCtr="0" anchor="t" bIns="45700" lIns="91425" spcFirstLastPara="1" rIns="91425" wrap="square" tIns="45700">
            <a:noAutofit/>
          </a:bodyPr>
          <a:lstStyle/>
          <a:p>
            <a:pPr indent="-457200" lvl="0" marL="457200" marR="0" rtl="0" algn="l">
              <a:spcBef>
                <a:spcPts val="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Introduction</a:t>
            </a:r>
            <a:endParaRPr/>
          </a:p>
          <a:p>
            <a:pPr indent="-457200" lvl="0" marL="457200" marR="0" rtl="0" algn="l">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Literature Review</a:t>
            </a:r>
            <a:endParaRPr/>
          </a:p>
          <a:p>
            <a:pPr indent="-457200" lvl="0" marL="457200" marR="0" rtl="0" algn="l">
              <a:spcBef>
                <a:spcPts val="560"/>
              </a:spcBef>
              <a:spcAft>
                <a:spcPts val="0"/>
              </a:spcAft>
              <a:buClr>
                <a:schemeClr val="dk1"/>
              </a:buClr>
              <a:buSzPts val="2800"/>
              <a:buFont typeface="Arial"/>
              <a:buChar char="•"/>
            </a:pPr>
            <a:r>
              <a:rPr lang="en-US" sz="2800"/>
              <a:t>Hardware and Software requirements</a:t>
            </a:r>
            <a:endParaRPr sz="2800"/>
          </a:p>
          <a:p>
            <a:pPr indent="-457200" lvl="0" marL="457200" marR="0" rtl="0" algn="l">
              <a:spcBef>
                <a:spcPts val="560"/>
              </a:spcBef>
              <a:spcAft>
                <a:spcPts val="0"/>
              </a:spcAft>
              <a:buClr>
                <a:schemeClr val="dk1"/>
              </a:buClr>
              <a:buSzPts val="2800"/>
              <a:buFont typeface="Arial"/>
              <a:buChar char="•"/>
            </a:pPr>
            <a:r>
              <a:rPr lang="en-US" sz="2800"/>
              <a:t>System Design</a:t>
            </a:r>
            <a:endParaRPr sz="2800"/>
          </a:p>
          <a:p>
            <a:pPr indent="-457200" lvl="0" marL="457200" marR="0" rtl="0" algn="l">
              <a:spcBef>
                <a:spcPts val="560"/>
              </a:spcBef>
              <a:spcAft>
                <a:spcPts val="0"/>
              </a:spcAft>
              <a:buClr>
                <a:schemeClr val="dk1"/>
              </a:buClr>
              <a:buSzPts val="2800"/>
              <a:buFont typeface="Arial"/>
              <a:buChar char="•"/>
            </a:pPr>
            <a:r>
              <a:rPr lang="en-US" sz="2800"/>
              <a:t>Implementation</a:t>
            </a:r>
            <a:endParaRPr sz="2800"/>
          </a:p>
          <a:p>
            <a:pPr indent="-457200" lvl="0" marL="457200" marR="0" rtl="0" algn="l">
              <a:spcBef>
                <a:spcPts val="560"/>
              </a:spcBef>
              <a:spcAft>
                <a:spcPts val="0"/>
              </a:spcAft>
              <a:buClr>
                <a:schemeClr val="dk1"/>
              </a:buClr>
              <a:buSzPts val="2800"/>
              <a:buFont typeface="Arial"/>
              <a:buChar char="•"/>
            </a:pPr>
            <a:r>
              <a:rPr lang="en-US" sz="2800"/>
              <a:t>Testing</a:t>
            </a:r>
            <a:endParaRPr sz="2800"/>
          </a:p>
          <a:p>
            <a:pPr indent="-457200" lvl="0" marL="457200" marR="0" rtl="0" algn="l">
              <a:spcBef>
                <a:spcPts val="560"/>
              </a:spcBef>
              <a:spcAft>
                <a:spcPts val="0"/>
              </a:spcAft>
              <a:buClr>
                <a:schemeClr val="dk1"/>
              </a:buClr>
              <a:buSzPts val="2800"/>
              <a:buFont typeface="Arial"/>
              <a:buChar char="•"/>
            </a:pPr>
            <a:r>
              <a:rPr lang="en-US" sz="2800"/>
              <a:t>Results and Snapshots</a:t>
            </a:r>
            <a:endParaRPr sz="2800"/>
          </a:p>
          <a:p>
            <a:pPr indent="-457200" lvl="0" marL="457200" marR="0" rtl="0" algn="l">
              <a:spcBef>
                <a:spcPts val="560"/>
              </a:spcBef>
              <a:spcAft>
                <a:spcPts val="0"/>
              </a:spcAft>
              <a:buClr>
                <a:schemeClr val="dk1"/>
              </a:buClr>
              <a:buSzPts val="2800"/>
              <a:buFont typeface="Arial"/>
              <a:buChar char="•"/>
            </a:pPr>
            <a:r>
              <a:rPr lang="en-US" sz="2800"/>
              <a:t>Conclusion</a:t>
            </a:r>
            <a:endParaRPr sz="2800"/>
          </a:p>
          <a:p>
            <a:pPr indent="-457200" lvl="0" marL="457200" marR="0" rtl="0" algn="l">
              <a:spcBef>
                <a:spcPts val="560"/>
              </a:spcBef>
              <a:spcAft>
                <a:spcPts val="0"/>
              </a:spcAft>
              <a:buClr>
                <a:schemeClr val="dk1"/>
              </a:buClr>
              <a:buSzPts val="2800"/>
              <a:buFont typeface="Arial"/>
              <a:buChar char="•"/>
            </a:pPr>
            <a:r>
              <a:rPr lang="en-US" sz="2800"/>
              <a:t>Future Enhancements</a:t>
            </a:r>
            <a:endParaRPr sz="2800"/>
          </a:p>
          <a:p>
            <a:pPr indent="-457200" lvl="0" marL="457200" marR="0" rtl="0" algn="l">
              <a:spcBef>
                <a:spcPts val="560"/>
              </a:spcBef>
              <a:spcAft>
                <a:spcPts val="0"/>
              </a:spcAft>
              <a:buClr>
                <a:schemeClr val="dk1"/>
              </a:buClr>
              <a:buSzPts val="2800"/>
              <a:buFont typeface="Arial"/>
              <a:buChar char="•"/>
            </a:pPr>
            <a:r>
              <a:rPr lang="en-US" sz="2800"/>
              <a:t>Bibliography</a:t>
            </a:r>
            <a:endParaRPr sz="2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Shape 62"/>
          <p:cNvSpPr txBox="1"/>
          <p:nvPr>
            <p:ph type="title"/>
          </p:nvPr>
        </p:nvSpPr>
        <p:spPr>
          <a:xfrm>
            <a:off x="609600" y="274638"/>
            <a:ext cx="10972800" cy="70609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3200" u="none" cap="none" strike="noStrike">
                <a:solidFill>
                  <a:srgbClr val="366092"/>
                </a:solidFill>
                <a:latin typeface="Calibri"/>
                <a:ea typeface="Calibri"/>
                <a:cs typeface="Calibri"/>
                <a:sym typeface="Calibri"/>
              </a:rPr>
              <a:t>Introduction</a:t>
            </a:r>
            <a:endParaRPr b="1" i="0" sz="3200" u="none" cap="none" strike="noStrike">
              <a:solidFill>
                <a:srgbClr val="366092"/>
              </a:solidFill>
              <a:latin typeface="Calibri"/>
              <a:ea typeface="Calibri"/>
              <a:cs typeface="Calibri"/>
              <a:sym typeface="Calibri"/>
            </a:endParaRPr>
          </a:p>
        </p:txBody>
      </p:sp>
      <p:sp>
        <p:nvSpPr>
          <p:cNvPr id="63" name="Shape 63"/>
          <p:cNvSpPr txBox="1"/>
          <p:nvPr>
            <p:ph idx="1" type="body"/>
          </p:nvPr>
        </p:nvSpPr>
        <p:spPr>
          <a:xfrm>
            <a:off x="609600" y="980729"/>
            <a:ext cx="10972800" cy="5145436"/>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0"/>
              </a:spcBef>
              <a:spcAft>
                <a:spcPts val="0"/>
              </a:spcAft>
              <a:buClr>
                <a:schemeClr val="dk1"/>
              </a:buClr>
              <a:buSzPts val="1100"/>
              <a:buFont typeface="Arial"/>
              <a:buNone/>
            </a:pPr>
            <a:r>
              <a:rPr lang="en-US" sz="1200">
                <a:latin typeface="Times New Roman"/>
                <a:ea typeface="Times New Roman"/>
                <a:cs typeface="Times New Roman"/>
                <a:sym typeface="Times New Roman"/>
              </a:rPr>
              <a:t>Data analytics is defined as “a process of examining data sets in order to draw conclusions about the information they contain, increasingly with the aid of specialized systems and software”. An important term used in the marketing industry is Lead generation. Lead generation describes the marketing process of stimulating and capturing interest in a product or service for the purpose of developing a sales pipeline. Lead generation often uses digital channels, and has been undergoing substantial changes in recent years from the rise of new online and social techniques.</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p:txBody>
      </p:sp>
      <p:pic>
        <p:nvPicPr>
          <p:cNvPr id="64" name="Shape 64"/>
          <p:cNvPicPr preferRelativeResize="0"/>
          <p:nvPr/>
        </p:nvPicPr>
        <p:blipFill>
          <a:blip r:embed="rId3">
            <a:alphaModFix/>
          </a:blip>
          <a:stretch>
            <a:fillRect/>
          </a:stretch>
        </p:blipFill>
        <p:spPr>
          <a:xfrm>
            <a:off x="1726275" y="2275550"/>
            <a:ext cx="8505800" cy="4095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Shape 69"/>
          <p:cNvSpPr txBox="1"/>
          <p:nvPr>
            <p:ph type="title"/>
          </p:nvPr>
        </p:nvSpPr>
        <p:spPr>
          <a:xfrm>
            <a:off x="609600" y="274638"/>
            <a:ext cx="10972800" cy="63408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3200" u="none" cap="none" strike="noStrike">
                <a:solidFill>
                  <a:srgbClr val="366092"/>
                </a:solidFill>
                <a:latin typeface="Calibri"/>
                <a:ea typeface="Calibri"/>
                <a:cs typeface="Calibri"/>
                <a:sym typeface="Calibri"/>
              </a:rPr>
              <a:t>Literature Review</a:t>
            </a:r>
            <a:endParaRPr b="1" i="0" sz="3200" u="none" cap="none" strike="noStrike">
              <a:solidFill>
                <a:srgbClr val="366092"/>
              </a:solidFill>
              <a:latin typeface="Calibri"/>
              <a:ea typeface="Calibri"/>
              <a:cs typeface="Calibri"/>
              <a:sym typeface="Calibri"/>
            </a:endParaRPr>
          </a:p>
        </p:txBody>
      </p:sp>
      <p:sp>
        <p:nvSpPr>
          <p:cNvPr id="70" name="Shape 70"/>
          <p:cNvSpPr txBox="1"/>
          <p:nvPr>
            <p:ph idx="1" type="body"/>
          </p:nvPr>
        </p:nvSpPr>
        <p:spPr>
          <a:xfrm>
            <a:off x="609600" y="908720"/>
            <a:ext cx="10972800" cy="5186794"/>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rPr lang="en-US" sz="1200">
                <a:latin typeface="Times New Roman"/>
                <a:ea typeface="Times New Roman"/>
                <a:cs typeface="Times New Roman"/>
                <a:sym typeface="Times New Roman"/>
              </a:rPr>
              <a:t>We developed a combined solution for both ends of the spectrum which bridges the gap</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rPr lang="en-US" sz="1200">
                <a:latin typeface="Times New Roman"/>
                <a:ea typeface="Times New Roman"/>
                <a:cs typeface="Times New Roman"/>
                <a:sym typeface="Times New Roman"/>
              </a:rPr>
              <a:t> between supply and demand by providing prospective consumers to the businesses and </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rPr lang="en-US" sz="1200">
                <a:latin typeface="Times New Roman"/>
                <a:ea typeface="Times New Roman"/>
                <a:cs typeface="Times New Roman"/>
                <a:sym typeface="Times New Roman"/>
              </a:rPr>
              <a:t>providing the consumers with products based on their interests online.</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rPr lang="en-US" sz="1200">
                <a:latin typeface="Times New Roman"/>
                <a:ea typeface="Times New Roman"/>
                <a:cs typeface="Times New Roman"/>
                <a:sym typeface="Times New Roman"/>
              </a:rPr>
              <a:t>omnichannel</a:t>
            </a:r>
            <a:r>
              <a:rPr lang="en-US" sz="1200">
                <a:latin typeface="Times New Roman"/>
                <a:ea typeface="Times New Roman"/>
                <a:cs typeface="Times New Roman"/>
                <a:sym typeface="Times New Roman"/>
              </a:rPr>
              <a:t> marketing reaches target consumers across all channels -- mobile, video, </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rPr lang="en-US" sz="1200">
                <a:latin typeface="Times New Roman"/>
                <a:ea typeface="Times New Roman"/>
                <a:cs typeface="Times New Roman"/>
                <a:sym typeface="Times New Roman"/>
              </a:rPr>
              <a:t>desktop, and more -- within the context of how they've interacted with a brand.</a:t>
            </a:r>
            <a:endParaRPr sz="1200">
              <a:latin typeface="Times New Roman"/>
              <a:ea typeface="Times New Roman"/>
              <a:cs typeface="Times New Roman"/>
              <a:sym typeface="Times New Roman"/>
            </a:endParaRPr>
          </a:p>
          <a:p>
            <a:pPr indent="0" lvl="0" marL="0" rtl="0" algn="just">
              <a:lnSpc>
                <a:spcPct val="150000"/>
              </a:lnSpc>
              <a:spcBef>
                <a:spcPts val="900"/>
              </a:spcBef>
              <a:spcAft>
                <a:spcPts val="0"/>
              </a:spcAft>
              <a:buClr>
                <a:schemeClr val="dk1"/>
              </a:buClr>
              <a:buSzPts val="1100"/>
              <a:buFont typeface="Arial"/>
              <a:buNone/>
            </a:pPr>
            <a:r>
              <a:rPr lang="en-US" sz="1200">
                <a:highlight>
                  <a:srgbClr val="FFFFFF"/>
                </a:highlight>
                <a:latin typeface="Times New Roman"/>
                <a:ea typeface="Times New Roman"/>
                <a:cs typeface="Times New Roman"/>
                <a:sym typeface="Times New Roman"/>
              </a:rPr>
              <a:t>An integrated marketing plan is essential to any business, including elements of both outbound</a:t>
            </a:r>
            <a:br>
              <a:rPr lang="en-US" sz="1200">
                <a:highlight>
                  <a:srgbClr val="FFFFFF"/>
                </a:highlight>
                <a:latin typeface="Times New Roman"/>
                <a:ea typeface="Times New Roman"/>
                <a:cs typeface="Times New Roman"/>
                <a:sym typeface="Times New Roman"/>
              </a:rPr>
            </a:br>
            <a:r>
              <a:rPr lang="en-US" sz="1200">
                <a:highlight>
                  <a:srgbClr val="FFFFFF"/>
                </a:highlight>
                <a:latin typeface="Times New Roman"/>
                <a:ea typeface="Times New Roman"/>
                <a:cs typeface="Times New Roman"/>
                <a:sym typeface="Times New Roman"/>
              </a:rPr>
              <a:t>and inbound lead generation. Outbound includes emails, cold calling, direct mail pieces, etc. </a:t>
            </a:r>
            <a:br>
              <a:rPr lang="en-US" sz="1200">
                <a:highlight>
                  <a:srgbClr val="FFFFFF"/>
                </a:highlight>
                <a:latin typeface="Times New Roman"/>
                <a:ea typeface="Times New Roman"/>
                <a:cs typeface="Times New Roman"/>
                <a:sym typeface="Times New Roman"/>
              </a:rPr>
            </a:br>
            <a:r>
              <a:rPr lang="en-US" sz="1200">
                <a:highlight>
                  <a:srgbClr val="FFFFFF"/>
                </a:highlight>
                <a:latin typeface="Times New Roman"/>
                <a:ea typeface="Times New Roman"/>
                <a:cs typeface="Times New Roman"/>
                <a:sym typeface="Times New Roman"/>
              </a:rPr>
              <a:t>Inbound consists of all things digital: social media channels, PR, websites, etc.</a:t>
            </a:r>
            <a:endParaRPr sz="1200">
              <a:latin typeface="Times New Roman"/>
              <a:ea typeface="Times New Roman"/>
              <a:cs typeface="Times New Roman"/>
              <a:sym typeface="Times New Roman"/>
            </a:endParaRPr>
          </a:p>
          <a:p>
            <a:pPr indent="0" lvl="0" marL="0" marR="0" rtl="0" algn="l">
              <a:spcBef>
                <a:spcPts val="900"/>
              </a:spcBef>
              <a:spcAft>
                <a:spcPts val="0"/>
              </a:spcAft>
              <a:buClr>
                <a:schemeClr val="dk1"/>
              </a:buClr>
              <a:buSzPts val="2800"/>
              <a:buFont typeface="Arial"/>
              <a:buNone/>
            </a:pPr>
            <a:r>
              <a:t/>
            </a:r>
            <a:endParaRPr b="1" sz="2800"/>
          </a:p>
        </p:txBody>
      </p:sp>
      <p:pic>
        <p:nvPicPr>
          <p:cNvPr id="71" name="Shape 71"/>
          <p:cNvPicPr preferRelativeResize="0"/>
          <p:nvPr/>
        </p:nvPicPr>
        <p:blipFill>
          <a:blip r:embed="rId3">
            <a:alphaModFix/>
          </a:blip>
          <a:stretch>
            <a:fillRect/>
          </a:stretch>
        </p:blipFill>
        <p:spPr>
          <a:xfrm>
            <a:off x="6561325" y="1622525"/>
            <a:ext cx="5021075" cy="3135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Shape 77"/>
          <p:cNvSpPr txBox="1"/>
          <p:nvPr>
            <p:ph type="title"/>
          </p:nvPr>
        </p:nvSpPr>
        <p:spPr>
          <a:xfrm>
            <a:off x="609600" y="274638"/>
            <a:ext cx="10972800" cy="11430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b="1" lang="en-US" sz="3200">
                <a:solidFill>
                  <a:srgbClr val="366092"/>
                </a:solidFill>
              </a:rPr>
              <a:t>Hardware And Software Requirements</a:t>
            </a:r>
            <a:endParaRPr b="1" sz="3200">
              <a:solidFill>
                <a:srgbClr val="366092"/>
              </a:solidFill>
            </a:endParaRPr>
          </a:p>
        </p:txBody>
      </p:sp>
      <p:sp>
        <p:nvSpPr>
          <p:cNvPr id="78" name="Shape 78"/>
          <p:cNvSpPr txBox="1"/>
          <p:nvPr>
            <p:ph idx="1" type="body"/>
          </p:nvPr>
        </p:nvSpPr>
        <p:spPr>
          <a:xfrm>
            <a:off x="609600" y="1462100"/>
            <a:ext cx="10972800" cy="4664400"/>
          </a:xfrm>
          <a:prstGeom prst="rect">
            <a:avLst/>
          </a:prstGeom>
        </p:spPr>
        <p:txBody>
          <a:bodyPr anchorCtr="0" anchor="t" bIns="45700" lIns="91425" spcFirstLastPara="1" rIns="91425" wrap="square" tIns="45700">
            <a:noAutofit/>
          </a:bodyPr>
          <a:lstStyle/>
          <a:p>
            <a:pPr indent="0" lvl="0" marL="0" rtl="0" algn="just">
              <a:lnSpc>
                <a:spcPct val="150000"/>
              </a:lnSpc>
              <a:spcBef>
                <a:spcPts val="0"/>
              </a:spcBef>
              <a:spcAft>
                <a:spcPts val="0"/>
              </a:spcAft>
              <a:buClr>
                <a:schemeClr val="dk1"/>
              </a:buClr>
              <a:buSzPts val="1100"/>
              <a:buFont typeface="Arial"/>
              <a:buNone/>
            </a:pPr>
            <a:r>
              <a:rPr b="1" lang="en-US" sz="1400">
                <a:latin typeface="Times New Roman"/>
                <a:ea typeface="Times New Roman"/>
                <a:cs typeface="Times New Roman"/>
                <a:sym typeface="Times New Roman"/>
              </a:rPr>
              <a:t> HARDWARE REQUIREMENTS: </a:t>
            </a:r>
            <a:endParaRPr sz="1200">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Computer with minimum 512Mb RAM</a:t>
            </a:r>
            <a:endParaRPr sz="1200">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Processor 1.8Ghz</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lang="en-US"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b="1" sz="14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rPr b="1" lang="en-US" sz="1400">
                <a:latin typeface="Times New Roman"/>
                <a:ea typeface="Times New Roman"/>
                <a:cs typeface="Times New Roman"/>
                <a:sym typeface="Times New Roman"/>
              </a:rPr>
              <a:t> SOFTWARE REQUIREMENTS: </a:t>
            </a:r>
            <a:endParaRPr sz="1200">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Operating System: Windows/ Linux/ Mac Os</a:t>
            </a:r>
            <a:endParaRPr sz="1200">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Tools and Packages: Pycharm IDE, Apache web server</a:t>
            </a:r>
            <a:endParaRPr sz="1200">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Programming language: Python 3.6</a:t>
            </a:r>
            <a:endParaRPr sz="1200">
              <a:latin typeface="Times New Roman"/>
              <a:ea typeface="Times New Roman"/>
              <a:cs typeface="Times New Roman"/>
              <a:sym typeface="Times New Roman"/>
            </a:endParaRPr>
          </a:p>
          <a:p>
            <a:pPr indent="0" lvl="0" marL="0">
              <a:spcBef>
                <a:spcPts val="640"/>
              </a:spcBef>
              <a:spcAft>
                <a:spcPts val="0"/>
              </a:spcAft>
              <a:buNone/>
            </a:pPr>
            <a:r>
              <a:t/>
            </a:r>
            <a:endParaRPr/>
          </a:p>
        </p:txBody>
      </p:sp>
      <p:pic>
        <p:nvPicPr>
          <p:cNvPr id="79" name="Shape 79"/>
          <p:cNvPicPr preferRelativeResize="0"/>
          <p:nvPr/>
        </p:nvPicPr>
        <p:blipFill>
          <a:blip r:embed="rId3">
            <a:alphaModFix/>
          </a:blip>
          <a:stretch>
            <a:fillRect/>
          </a:stretch>
        </p:blipFill>
        <p:spPr>
          <a:xfrm>
            <a:off x="5277550" y="1462088"/>
            <a:ext cx="5905500" cy="3933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Shape 85"/>
          <p:cNvSpPr txBox="1"/>
          <p:nvPr>
            <p:ph type="title"/>
          </p:nvPr>
        </p:nvSpPr>
        <p:spPr>
          <a:xfrm>
            <a:off x="609600" y="274638"/>
            <a:ext cx="10972800" cy="11430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b="1" lang="en-US" sz="3200">
                <a:solidFill>
                  <a:srgbClr val="366092"/>
                </a:solidFill>
              </a:rPr>
              <a:t>System Design</a:t>
            </a:r>
            <a:endParaRPr b="1" sz="3200">
              <a:solidFill>
                <a:srgbClr val="366092"/>
              </a:solidFill>
            </a:endParaRPr>
          </a:p>
        </p:txBody>
      </p:sp>
      <p:sp>
        <p:nvSpPr>
          <p:cNvPr id="86" name="Shape 86"/>
          <p:cNvSpPr txBox="1"/>
          <p:nvPr>
            <p:ph idx="1" type="body"/>
          </p:nvPr>
        </p:nvSpPr>
        <p:spPr>
          <a:xfrm>
            <a:off x="609600" y="1004375"/>
            <a:ext cx="10972800" cy="5508300"/>
          </a:xfrm>
          <a:prstGeom prst="rect">
            <a:avLst/>
          </a:prstGeom>
        </p:spPr>
        <p:txBody>
          <a:bodyPr anchorCtr="0" anchor="t" bIns="45700" lIns="91425" spcFirstLastPara="1" rIns="91425" wrap="square" tIns="45700">
            <a:noAutofit/>
          </a:bodyPr>
          <a:lstStyle/>
          <a:p>
            <a:pPr indent="0" lvl="0" marL="0">
              <a:spcBef>
                <a:spcPts val="640"/>
              </a:spcBef>
              <a:spcAft>
                <a:spcPts val="0"/>
              </a:spcAft>
              <a:buNone/>
            </a:pPr>
            <a:r>
              <a:rPr b="1" lang="en-US" sz="1400" u="sng">
                <a:latin typeface="Times New Roman"/>
                <a:ea typeface="Times New Roman"/>
                <a:cs typeface="Times New Roman"/>
                <a:sym typeface="Times New Roman"/>
              </a:rPr>
              <a:t>Python:-</a:t>
            </a:r>
            <a:endParaRPr b="1" sz="1400" u="sng">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US" sz="1200">
                <a:solidFill>
                  <a:srgbClr val="3E4349"/>
                </a:solidFill>
                <a:highlight>
                  <a:srgbClr val="FFFFFF"/>
                </a:highlight>
                <a:latin typeface="Times New Roman"/>
                <a:ea typeface="Times New Roman"/>
                <a:cs typeface="Times New Roman"/>
                <a:sym typeface="Times New Roman"/>
              </a:rPr>
              <a:t>Python is an increasingly popular tool for data analysis. In recent years, a number of libraries have reached maturity, allowing R and Stata users to take advantage of the beauty, flexibility, and performance of Python without sacrificing the functionality these older programs have accumulated over the years.</a:t>
            </a:r>
            <a:endParaRPr sz="1200">
              <a:latin typeface="Times New Roman"/>
              <a:ea typeface="Times New Roman"/>
              <a:cs typeface="Times New Roman"/>
              <a:sym typeface="Times New Roman"/>
            </a:endParaRPr>
          </a:p>
          <a:p>
            <a:pPr indent="0" lvl="0" marL="0" rtl="0">
              <a:spcBef>
                <a:spcPts val="640"/>
              </a:spcBef>
              <a:spcAft>
                <a:spcPts val="0"/>
              </a:spcAft>
              <a:buNone/>
            </a:pPr>
            <a:r>
              <a:rPr b="1" lang="en-US" sz="1400" u="sng">
                <a:latin typeface="Times New Roman"/>
                <a:ea typeface="Times New Roman"/>
                <a:cs typeface="Times New Roman"/>
                <a:sym typeface="Times New Roman"/>
              </a:rPr>
              <a:t>Php7:-</a:t>
            </a:r>
            <a:endParaRPr b="1" sz="1400" u="sng">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PHP (recursive acronym for PHP: Hypertext Preprocessor) is a widely-used open source general-purpose scripting language that is especially suited for web development and can be embedded into HTML.</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b="1" lang="en-US" sz="1400" u="sng">
                <a:latin typeface="Times New Roman"/>
                <a:ea typeface="Times New Roman"/>
                <a:cs typeface="Times New Roman"/>
                <a:sym typeface="Times New Roman"/>
              </a:rPr>
              <a:t>Apache 2.4:- </a:t>
            </a:r>
            <a:endParaRPr b="1" sz="1400" u="sng">
              <a:latin typeface="Times New Roman"/>
              <a:ea typeface="Times New Roman"/>
              <a:cs typeface="Times New Roman"/>
              <a:sym typeface="Times New Roman"/>
            </a:endParaRPr>
          </a:p>
          <a:p>
            <a:pPr indent="-317500" lvl="0" marL="457200" rtl="0" algn="just">
              <a:lnSpc>
                <a:spcPct val="150000"/>
              </a:lnSpc>
              <a:spcBef>
                <a:spcPts val="0"/>
              </a:spcBef>
              <a:spcAft>
                <a:spcPts val="0"/>
              </a:spcAft>
              <a:buSzPts val="1400"/>
              <a:buFont typeface="Times New Roman"/>
              <a:buChar char="•"/>
            </a:pPr>
            <a:r>
              <a:rPr lang="en-US" sz="1200">
                <a:solidFill>
                  <a:srgbClr val="003366"/>
                </a:solidFill>
                <a:highlight>
                  <a:srgbClr val="FFFFFF"/>
                </a:highlight>
                <a:latin typeface="Times New Roman"/>
                <a:ea typeface="Times New Roman"/>
                <a:cs typeface="Times New Roman"/>
                <a:sym typeface="Times New Roman"/>
              </a:rPr>
              <a:t>The Apache HTTP Server Project is an effort to develop and maintain an open-source HTTP server for modern operating systems including UNIX and Windows. The goal of this project is to provide a secure, efficient and extensible server that provides HTTP services in sync with the current HTTP standards.</a:t>
            </a:r>
            <a:endParaRPr b="1" sz="1400" u="sng">
              <a:latin typeface="Times New Roman"/>
              <a:ea typeface="Times New Roman"/>
              <a:cs typeface="Times New Roman"/>
              <a:sym typeface="Times New Roman"/>
            </a:endParaRPr>
          </a:p>
          <a:p>
            <a:pPr indent="0" lvl="0" marL="0" rtl="0" algn="just">
              <a:lnSpc>
                <a:spcPct val="150000"/>
              </a:lnSpc>
              <a:spcBef>
                <a:spcPts val="1000"/>
              </a:spcBef>
              <a:spcAft>
                <a:spcPts val="0"/>
              </a:spcAft>
              <a:buNone/>
            </a:pPr>
            <a:r>
              <a:rPr b="1" lang="en-US" sz="1400" u="sng">
                <a:latin typeface="Times New Roman"/>
                <a:ea typeface="Times New Roman"/>
                <a:cs typeface="Times New Roman"/>
                <a:sym typeface="Times New Roman"/>
              </a:rPr>
              <a:t>MySql:-</a:t>
            </a:r>
            <a:endParaRPr b="1" sz="1400" u="sng">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MySQL is most often associated with web-based applications and online publishing and is an important component of an open source enterprise stack called LAMP.</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b="1" lang="en-US" sz="1400" u="sng">
                <a:latin typeface="Times New Roman"/>
                <a:ea typeface="Times New Roman"/>
                <a:cs typeface="Times New Roman"/>
                <a:sym typeface="Times New Roman"/>
              </a:rPr>
              <a:t>Html:-</a:t>
            </a:r>
            <a:endParaRPr b="1" sz="1400" u="sng">
              <a:latin typeface="Times New Roman"/>
              <a:ea typeface="Times New Roman"/>
              <a:cs typeface="Times New Roman"/>
              <a:sym typeface="Times New Roman"/>
            </a:endParaRPr>
          </a:p>
          <a:p>
            <a:pPr indent="-317500" lvl="0" marL="457200" rtl="0" algn="just">
              <a:lnSpc>
                <a:spcPct val="150000"/>
              </a:lnSpc>
              <a:spcBef>
                <a:spcPts val="0"/>
              </a:spcBef>
              <a:spcAft>
                <a:spcPts val="0"/>
              </a:spcAft>
              <a:buSzPts val="1400"/>
              <a:buFont typeface="Times New Roman"/>
              <a:buChar char="•"/>
            </a:pPr>
            <a:r>
              <a:rPr lang="en-US" sz="1200">
                <a:latin typeface="Times New Roman"/>
                <a:ea typeface="Times New Roman"/>
                <a:cs typeface="Times New Roman"/>
                <a:sym typeface="Times New Roman"/>
              </a:rPr>
              <a:t>HTML is used to create electronic documents (called pages) that are displayed on the World Wide Web. Each page contains a series of connections to other pages called hyperlinks.</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b="1" lang="en-US" sz="1400" u="sng">
                <a:latin typeface="Times New Roman"/>
                <a:ea typeface="Times New Roman"/>
                <a:cs typeface="Times New Roman"/>
                <a:sym typeface="Times New Roman"/>
              </a:rPr>
              <a:t>Css:-</a:t>
            </a:r>
            <a:endParaRPr b="1" sz="1400" u="sng">
              <a:latin typeface="Times New Roman"/>
              <a:ea typeface="Times New Roman"/>
              <a:cs typeface="Times New Roman"/>
              <a:sym typeface="Times New Roman"/>
            </a:endParaRPr>
          </a:p>
          <a:p>
            <a:pPr indent="-304800" lvl="0" marL="457200" rtl="0" algn="just">
              <a:lnSpc>
                <a:spcPct val="150000"/>
              </a:lnSpc>
              <a:spcBef>
                <a:spcPts val="1100"/>
              </a:spcBef>
              <a:spcAft>
                <a:spcPts val="1100"/>
              </a:spcAft>
              <a:buSzPts val="1200"/>
              <a:buFont typeface="Times New Roman"/>
              <a:buChar char="•"/>
            </a:pPr>
            <a:r>
              <a:rPr lang="en-US" sz="1200">
                <a:latin typeface="Times New Roman"/>
                <a:ea typeface="Times New Roman"/>
                <a:cs typeface="Times New Roman"/>
                <a:sym typeface="Times New Roman"/>
              </a:rPr>
              <a:t>CSS helps Web developers create a uniform look across several pages of a Web site. Instead of defining the style of each table and each block of text within a page's HTML, commonly used styles need to be defined only once in a CSS document.</a:t>
            </a:r>
            <a:endParaRPr sz="12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Shape 92"/>
          <p:cNvSpPr txBox="1"/>
          <p:nvPr>
            <p:ph type="title"/>
          </p:nvPr>
        </p:nvSpPr>
        <p:spPr>
          <a:xfrm>
            <a:off x="609600" y="274638"/>
            <a:ext cx="10972800" cy="11430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b="1" lang="en-US" sz="3200">
                <a:solidFill>
                  <a:srgbClr val="366092"/>
                </a:solidFill>
              </a:rPr>
              <a:t>Implementation</a:t>
            </a:r>
            <a:endParaRPr b="1" sz="3200">
              <a:solidFill>
                <a:srgbClr val="366092"/>
              </a:solidFill>
            </a:endParaRPr>
          </a:p>
        </p:txBody>
      </p:sp>
      <p:sp>
        <p:nvSpPr>
          <p:cNvPr id="93" name="Shape 93"/>
          <p:cNvSpPr txBox="1"/>
          <p:nvPr>
            <p:ph idx="1" type="body"/>
          </p:nvPr>
        </p:nvSpPr>
        <p:spPr>
          <a:xfrm>
            <a:off x="609600" y="1129925"/>
            <a:ext cx="10972800" cy="5477100"/>
          </a:xfrm>
          <a:prstGeom prst="rect">
            <a:avLst/>
          </a:prstGeom>
        </p:spPr>
        <p:txBody>
          <a:bodyPr anchorCtr="0" anchor="t" bIns="45700" lIns="91425" spcFirstLastPara="1" rIns="91425" wrap="square" tIns="45700">
            <a:noAutofit/>
          </a:bodyPr>
          <a:lstStyle/>
          <a:p>
            <a:pPr indent="0" lvl="0" marL="0" rtl="0">
              <a:spcBef>
                <a:spcPts val="640"/>
              </a:spcBef>
              <a:spcAft>
                <a:spcPts val="0"/>
              </a:spcAft>
              <a:buNone/>
            </a:pPr>
            <a:r>
              <a:rPr b="1" lang="en-US" sz="1400" u="sng">
                <a:latin typeface="Times New Roman"/>
                <a:ea typeface="Times New Roman"/>
                <a:cs typeface="Times New Roman"/>
                <a:sym typeface="Times New Roman"/>
              </a:rPr>
              <a:t>Browsing History:-</a:t>
            </a:r>
            <a:endParaRPr b="1" sz="1400" u="sng">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Office Browsing History extension keeps track of the time spent on different websites, and produces analytics that reveal your browsing profile and habits.</a:t>
            </a:r>
            <a:endParaRPr sz="120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b="1" lang="en-US" sz="1400" u="sng">
                <a:latin typeface="Times New Roman"/>
                <a:ea typeface="Times New Roman"/>
                <a:cs typeface="Times New Roman"/>
                <a:sym typeface="Times New Roman"/>
              </a:rPr>
              <a:t>Parsing Keywords:-</a:t>
            </a:r>
            <a:endParaRPr b="1" sz="1400" u="sng">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US" sz="1200">
                <a:solidFill>
                  <a:srgbClr val="333745"/>
                </a:solidFill>
                <a:latin typeface="Times New Roman"/>
                <a:ea typeface="Times New Roman"/>
                <a:cs typeface="Times New Roman"/>
                <a:sym typeface="Times New Roman"/>
              </a:rPr>
              <a:t>Keyword analysis is the process of analyzing the keywords or search phrases that bring visitors to your website through organic and paid search. As such, keyword analysis is the starting point and cornerstone of search marketing campaigns.</a:t>
            </a:r>
            <a:endParaRPr sz="1200">
              <a:solidFill>
                <a:srgbClr val="333745"/>
              </a:solidFill>
              <a:latin typeface="Times New Roman"/>
              <a:ea typeface="Times New Roman"/>
              <a:cs typeface="Times New Roman"/>
              <a:sym typeface="Times New Roman"/>
            </a:endParaRPr>
          </a:p>
          <a:p>
            <a:pPr indent="0" lvl="0" marL="0" rtl="0" algn="just">
              <a:lnSpc>
                <a:spcPct val="150000"/>
              </a:lnSpc>
              <a:spcBef>
                <a:spcPts val="1100"/>
              </a:spcBef>
              <a:spcAft>
                <a:spcPts val="0"/>
              </a:spcAft>
              <a:buNone/>
            </a:pPr>
            <a:r>
              <a:rPr b="1" lang="en-US" sz="1400" u="sng">
                <a:solidFill>
                  <a:srgbClr val="333745"/>
                </a:solidFill>
                <a:latin typeface="Times New Roman"/>
                <a:ea typeface="Times New Roman"/>
                <a:cs typeface="Times New Roman"/>
                <a:sym typeface="Times New Roman"/>
              </a:rPr>
              <a:t>Create A Database Of Keywords:-</a:t>
            </a:r>
            <a:endParaRPr b="1" sz="1400" u="sng">
              <a:solidFill>
                <a:srgbClr val="333745"/>
              </a:solidFill>
              <a:latin typeface="Times New Roman"/>
              <a:ea typeface="Times New Roman"/>
              <a:cs typeface="Times New Roman"/>
              <a:sym typeface="Times New Roman"/>
            </a:endParaRPr>
          </a:p>
          <a:p>
            <a:pPr indent="-304800" lvl="0" marL="457200" rtl="0" algn="just">
              <a:lnSpc>
                <a:spcPct val="150000"/>
              </a:lnSpc>
              <a:spcBef>
                <a:spcPts val="1100"/>
              </a:spcBef>
              <a:spcAft>
                <a:spcPts val="0"/>
              </a:spcAft>
              <a:buClr>
                <a:srgbClr val="333745"/>
              </a:buClr>
              <a:buSzPts val="1200"/>
              <a:buFont typeface="Times New Roman"/>
              <a:buChar char="•"/>
            </a:pPr>
            <a:r>
              <a:rPr lang="en-US" sz="1200">
                <a:latin typeface="Times New Roman"/>
                <a:ea typeface="Times New Roman"/>
                <a:cs typeface="Times New Roman"/>
                <a:sym typeface="Times New Roman"/>
              </a:rPr>
              <a:t>A database is simply an organized collection of related data, typically stored on disk, and accessible by possibly many concurrent users. Databases are generally separated into application areas. For example, one database may contain Human Resource (employee and payroll) data; another may contain sales data; another may contain accounting data; and so on. Databases are managed by a DBMS.</a:t>
            </a:r>
            <a:endParaRPr sz="1200">
              <a:latin typeface="Times New Roman"/>
              <a:ea typeface="Times New Roman"/>
              <a:cs typeface="Times New Roman"/>
              <a:sym typeface="Times New Roman"/>
            </a:endParaRPr>
          </a:p>
          <a:p>
            <a:pPr indent="0" lvl="0" marL="0" rtl="0" algn="just">
              <a:lnSpc>
                <a:spcPct val="150000"/>
              </a:lnSpc>
              <a:spcBef>
                <a:spcPts val="1100"/>
              </a:spcBef>
              <a:spcAft>
                <a:spcPts val="0"/>
              </a:spcAft>
              <a:buNone/>
            </a:pPr>
            <a:r>
              <a:rPr b="1" lang="en-US" sz="1400" u="sng">
                <a:solidFill>
                  <a:srgbClr val="333745"/>
                </a:solidFill>
                <a:latin typeface="Times New Roman"/>
                <a:ea typeface="Times New Roman"/>
                <a:cs typeface="Times New Roman"/>
                <a:sym typeface="Times New Roman"/>
              </a:rPr>
              <a:t>Matching Keywords With Company Dictionary:-</a:t>
            </a:r>
            <a:endParaRPr b="1" sz="1400" u="sng">
              <a:solidFill>
                <a:srgbClr val="333745"/>
              </a:solidFill>
              <a:latin typeface="Times New Roman"/>
              <a:ea typeface="Times New Roman"/>
              <a:cs typeface="Times New Roman"/>
              <a:sym typeface="Times New Roman"/>
            </a:endParaRPr>
          </a:p>
          <a:p>
            <a:pPr indent="-317500" lvl="0" marL="457200" rtl="0" algn="just">
              <a:lnSpc>
                <a:spcPct val="150000"/>
              </a:lnSpc>
              <a:spcBef>
                <a:spcPts val="1100"/>
              </a:spcBef>
              <a:spcAft>
                <a:spcPts val="0"/>
              </a:spcAft>
              <a:buClr>
                <a:srgbClr val="333745"/>
              </a:buClr>
              <a:buSzPts val="1400"/>
              <a:buFont typeface="Times New Roman"/>
              <a:buChar char="•"/>
            </a:pPr>
            <a:r>
              <a:rPr lang="en-US" sz="1200">
                <a:highlight>
                  <a:srgbClr val="FFFFFF"/>
                </a:highlight>
                <a:latin typeface="Times New Roman"/>
                <a:ea typeface="Times New Roman"/>
                <a:cs typeface="Times New Roman"/>
                <a:sym typeface="Times New Roman"/>
              </a:rPr>
              <a:t>For </a:t>
            </a:r>
            <a:r>
              <a:rPr lang="en-US" sz="1200">
                <a:highlight>
                  <a:srgbClr val="FFFFFF"/>
                </a:highlight>
                <a:uFill>
                  <a:noFill/>
                </a:uFill>
                <a:latin typeface="Times New Roman"/>
                <a:ea typeface="Times New Roman"/>
                <a:cs typeface="Times New Roman"/>
                <a:sym typeface="Times New Roman"/>
                <a:hlinkClick r:id="rId3"/>
              </a:rPr>
              <a:t>paid search advertisers</a:t>
            </a:r>
            <a:r>
              <a:rPr lang="en-US" sz="1200">
                <a:highlight>
                  <a:srgbClr val="FFFFFF"/>
                </a:highlight>
                <a:latin typeface="Times New Roman"/>
                <a:ea typeface="Times New Roman"/>
                <a:cs typeface="Times New Roman"/>
                <a:sym typeface="Times New Roman"/>
              </a:rPr>
              <a:t>, choosing the right keywords can be </a:t>
            </a:r>
            <a:r>
              <a:rPr lang="en-US" sz="1200">
                <a:highlight>
                  <a:srgbClr val="FFFFFF"/>
                </a:highlight>
                <a:uFill>
                  <a:noFill/>
                </a:uFill>
                <a:latin typeface="Times New Roman"/>
                <a:ea typeface="Times New Roman"/>
                <a:cs typeface="Times New Roman"/>
                <a:sym typeface="Times New Roman"/>
                <a:hlinkClick r:id="rId4"/>
              </a:rPr>
              <a:t>the difference between a profitable campaign and the advertising equivalent of flushing money down the toilet</a:t>
            </a:r>
            <a:r>
              <a:rPr lang="en-US" sz="1200">
                <a:highlight>
                  <a:srgbClr val="FFFFFF"/>
                </a:highlight>
                <a:latin typeface="Times New Roman"/>
                <a:ea typeface="Times New Roman"/>
                <a:cs typeface="Times New Roman"/>
                <a:sym typeface="Times New Roman"/>
              </a:rPr>
              <a:t>. However, it’s not enough just to pick the right keywords—you also need to </a:t>
            </a:r>
            <a:r>
              <a:rPr lang="en-US" sz="1200">
                <a:highlight>
                  <a:srgbClr val="FFFFFF"/>
                </a:highlight>
                <a:uFill>
                  <a:noFill/>
                </a:uFill>
                <a:latin typeface="Times New Roman"/>
                <a:ea typeface="Times New Roman"/>
                <a:cs typeface="Times New Roman"/>
                <a:sym typeface="Times New Roman"/>
                <a:hlinkClick r:id="rId5"/>
              </a:rPr>
              <a:t>pick the right match type</a:t>
            </a:r>
            <a:r>
              <a:rPr lang="en-US" sz="1200">
                <a:highlight>
                  <a:srgbClr val="FFFFFF"/>
                </a:highlight>
                <a:latin typeface="Times New Roman"/>
                <a:ea typeface="Times New Roman"/>
                <a:cs typeface="Times New Roman"/>
                <a:sym typeface="Times New Roman"/>
              </a:rPr>
              <a:t>.</a:t>
            </a:r>
            <a:endParaRPr sz="1200">
              <a:highlight>
                <a:srgbClr val="FFFFFF"/>
              </a:highlight>
              <a:latin typeface="Times New Roman"/>
              <a:ea typeface="Times New Roman"/>
              <a:cs typeface="Times New Roman"/>
              <a:sym typeface="Times New Roman"/>
            </a:endParaRPr>
          </a:p>
          <a:p>
            <a:pPr indent="0" lvl="0" marL="0" rtl="0" algn="just">
              <a:lnSpc>
                <a:spcPct val="150000"/>
              </a:lnSpc>
              <a:spcBef>
                <a:spcPts val="1000"/>
              </a:spcBef>
              <a:spcAft>
                <a:spcPts val="0"/>
              </a:spcAft>
              <a:buNone/>
            </a:pPr>
            <a:r>
              <a:rPr b="1" lang="en-US" sz="1400" u="sng">
                <a:highlight>
                  <a:srgbClr val="FFFFFF"/>
                </a:highlight>
                <a:latin typeface="Times New Roman"/>
                <a:ea typeface="Times New Roman"/>
                <a:cs typeface="Times New Roman"/>
                <a:sym typeface="Times New Roman"/>
              </a:rPr>
              <a:t>Show Recommended Ads</a:t>
            </a:r>
            <a:endParaRPr b="1" sz="1400" u="sng">
              <a:highlight>
                <a:srgbClr val="FFFFFF"/>
              </a:highlight>
              <a:latin typeface="Times New Roman"/>
              <a:ea typeface="Times New Roman"/>
              <a:cs typeface="Times New Roman"/>
              <a:sym typeface="Times New Roman"/>
            </a:endParaRPr>
          </a:p>
          <a:p>
            <a:pPr indent="-304800" lvl="0" marL="457200" rtl="0" algn="just">
              <a:lnSpc>
                <a:spcPct val="150000"/>
              </a:lnSpc>
              <a:spcBef>
                <a:spcPts val="1000"/>
              </a:spcBef>
              <a:spcAft>
                <a:spcPts val="0"/>
              </a:spcAft>
              <a:buSzPts val="1200"/>
              <a:buFont typeface="Times New Roman"/>
              <a:buChar char="•"/>
            </a:pPr>
            <a:r>
              <a:t/>
            </a:r>
            <a:endParaRPr sz="1200">
              <a:highlight>
                <a:srgbClr val="FFFFFF"/>
              </a:highlight>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Shape 99"/>
          <p:cNvSpPr txBox="1"/>
          <p:nvPr>
            <p:ph type="title"/>
          </p:nvPr>
        </p:nvSpPr>
        <p:spPr>
          <a:xfrm>
            <a:off x="609600" y="274638"/>
            <a:ext cx="10972800" cy="11430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lang="en-US">
                <a:solidFill>
                  <a:srgbClr val="366092"/>
                </a:solidFill>
              </a:rPr>
              <a:t>Testing</a:t>
            </a:r>
            <a:endParaRPr>
              <a:solidFill>
                <a:srgbClr val="366092"/>
              </a:solidFill>
            </a:endParaRPr>
          </a:p>
        </p:txBody>
      </p:sp>
      <p:sp>
        <p:nvSpPr>
          <p:cNvPr id="100" name="Shape 100"/>
          <p:cNvSpPr txBox="1"/>
          <p:nvPr>
            <p:ph idx="1" type="body"/>
          </p:nvPr>
        </p:nvSpPr>
        <p:spPr>
          <a:xfrm>
            <a:off x="609600" y="1600204"/>
            <a:ext cx="10972800" cy="4526100"/>
          </a:xfrm>
          <a:prstGeom prst="rect">
            <a:avLst/>
          </a:prstGeom>
        </p:spPr>
        <p:txBody>
          <a:bodyPr anchorCtr="0" anchor="t" bIns="45700" lIns="91425" spcFirstLastPara="1" rIns="91425" wrap="square" tIns="45700">
            <a:noAutofit/>
          </a:bodyPr>
          <a:lstStyle/>
          <a:p>
            <a:pPr indent="-304800" lvl="0" marL="457200" rtl="0" algn="just">
              <a:lnSpc>
                <a:spcPct val="150000"/>
              </a:lnSpc>
              <a:spcBef>
                <a:spcPts val="0"/>
              </a:spcBef>
              <a:spcAft>
                <a:spcPts val="0"/>
              </a:spcAft>
              <a:buSzPts val="1200"/>
              <a:buFont typeface="Times New Roman"/>
              <a:buChar char="•"/>
            </a:pPr>
            <a:r>
              <a:rPr lang="en-US" sz="1200">
                <a:highlight>
                  <a:srgbClr val="FFFFFF"/>
                </a:highlight>
                <a:latin typeface="Times New Roman"/>
                <a:ea typeface="Times New Roman"/>
                <a:cs typeface="Times New Roman"/>
                <a:sym typeface="Times New Roman"/>
              </a:rPr>
              <a:t>Software testing is the most critical phase in the development life cycle. Testing performs a very critical role for quality assurance and ensuring the reliability of the software. Software testing represents the ultimate review of specification design and preview. </a:t>
            </a:r>
            <a:endParaRPr sz="1200">
              <a:highlight>
                <a:srgbClr val="FFFFFF"/>
              </a:highlight>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US" sz="1200">
                <a:highlight>
                  <a:srgbClr val="FFFFFF"/>
                </a:highlight>
                <a:latin typeface="Times New Roman"/>
                <a:ea typeface="Times New Roman"/>
                <a:cs typeface="Times New Roman"/>
                <a:sym typeface="Times New Roman"/>
              </a:rPr>
              <a:t>During the development of software, errors can be injected at any stage. However requirements and design errors are likely to remain undetected. Those errors will be ultimately reflected in the code. During testing,the program to be tested is executed with a set of test cases and output of program for test cases are evaluated to describe the program performance to expected level</a:t>
            </a:r>
            <a:endParaRPr sz="1200">
              <a:highlight>
                <a:srgbClr val="FFFFFF"/>
              </a:highlight>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1200">
              <a:highlight>
                <a:srgbClr val="FFFFFF"/>
              </a:highlight>
              <a:latin typeface="Times New Roman"/>
              <a:ea typeface="Times New Roman"/>
              <a:cs typeface="Times New Roman"/>
              <a:sym typeface="Times New Roman"/>
            </a:endParaRPr>
          </a:p>
        </p:txBody>
      </p:sp>
      <p:pic>
        <p:nvPicPr>
          <p:cNvPr id="101" name="Shape 101"/>
          <p:cNvPicPr preferRelativeResize="0"/>
          <p:nvPr/>
        </p:nvPicPr>
        <p:blipFill>
          <a:blip r:embed="rId3">
            <a:alphaModFix/>
          </a:blip>
          <a:stretch>
            <a:fillRect/>
          </a:stretch>
        </p:blipFill>
        <p:spPr>
          <a:xfrm>
            <a:off x="2586025" y="3138675"/>
            <a:ext cx="7019925" cy="3405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Shape 107"/>
          <p:cNvSpPr txBox="1"/>
          <p:nvPr>
            <p:ph type="title"/>
          </p:nvPr>
        </p:nvSpPr>
        <p:spPr>
          <a:xfrm>
            <a:off x="609600" y="274638"/>
            <a:ext cx="10972800" cy="11430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b="1" lang="en-US">
                <a:solidFill>
                  <a:srgbClr val="366092"/>
                </a:solidFill>
              </a:rPr>
              <a:t>Results And Snapshots</a:t>
            </a:r>
            <a:endParaRPr b="1">
              <a:solidFill>
                <a:srgbClr val="366092"/>
              </a:solidFill>
            </a:endParaRPr>
          </a:p>
        </p:txBody>
      </p:sp>
      <p:pic>
        <p:nvPicPr>
          <p:cNvPr id="108" name="Shape 108"/>
          <p:cNvPicPr preferRelativeResize="0"/>
          <p:nvPr/>
        </p:nvPicPr>
        <p:blipFill>
          <a:blip r:embed="rId3">
            <a:alphaModFix/>
          </a:blip>
          <a:stretch>
            <a:fillRect/>
          </a:stretch>
        </p:blipFill>
        <p:spPr>
          <a:xfrm>
            <a:off x="2207213" y="1289963"/>
            <a:ext cx="7891675" cy="4439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